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7" r:id="rId2"/>
    <p:sldId id="270" r:id="rId3"/>
    <p:sldId id="287" r:id="rId4"/>
    <p:sldId id="271" r:id="rId5"/>
    <p:sldId id="302" r:id="rId6"/>
    <p:sldId id="290" r:id="rId7"/>
    <p:sldId id="272" r:id="rId8"/>
    <p:sldId id="291" r:id="rId9"/>
    <p:sldId id="273" r:id="rId10"/>
    <p:sldId id="283" r:id="rId11"/>
    <p:sldId id="299" r:id="rId12"/>
    <p:sldId id="274" r:id="rId13"/>
    <p:sldId id="280" r:id="rId14"/>
    <p:sldId id="284" r:id="rId15"/>
    <p:sldId id="276" r:id="rId16"/>
    <p:sldId id="298" r:id="rId17"/>
    <p:sldId id="277" r:id="rId18"/>
    <p:sldId id="292" r:id="rId19"/>
    <p:sldId id="279" r:id="rId20"/>
    <p:sldId id="278" r:id="rId21"/>
    <p:sldId id="293" r:id="rId22"/>
    <p:sldId id="289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F4EF7-AFAA-469F-A209-D66A3A4D9C1A}" type="datetimeFigureOut">
              <a:rPr lang="hr-HR" smtClean="0"/>
              <a:pPr/>
              <a:t>7.11.2019.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AFFE3-0FAC-4109-B94F-CEDD43AC58B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FFE3-0FAC-4109-B94F-CEDD43AC58B3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7.11.2019.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7.11.2019.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7.11.2019.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7.11.2019.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7.11.2019.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7.11.2019.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7.11.2019.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7.11.2019.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7.11.2019.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7.11.2019.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160E-8A52-4597-92E2-16FE00E96830}" type="datetimeFigureOut">
              <a:rPr lang="hr-HR" smtClean="0"/>
              <a:pPr/>
              <a:t>7.11.2019.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BA160E-8A52-4597-92E2-16FE00E96830}" type="datetimeFigureOut">
              <a:rPr lang="hr-HR" smtClean="0"/>
              <a:pPr/>
              <a:t>7.11.2019.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08A06B8-B5AD-4140-9160-8AB36AC013B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normal_12377507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0870" y="1524000"/>
            <a:ext cx="6102259" cy="45720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90080" cy="1228998"/>
          </a:xfrm>
        </p:spPr>
        <p:txBody>
          <a:bodyPr>
            <a:normAutofit fontScale="90000"/>
          </a:bodyPr>
          <a:lstStyle/>
          <a:p>
            <a:r>
              <a:rPr lang="hr-HR" sz="5300" dirty="0" smtClean="0"/>
              <a:t>UPOZNAJEMO  ZVIJEŽĐA</a:t>
            </a:r>
            <a:br>
              <a:rPr lang="hr-HR" sz="5300" dirty="0" smtClean="0"/>
            </a:br>
            <a:r>
              <a:rPr lang="hr-HR" dirty="0" smtClean="0"/>
              <a:t>Jesensko  i  zimsko nebo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4040188" cy="100010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M45  </a:t>
            </a:r>
            <a:r>
              <a:rPr lang="hr-HR" sz="2800" dirty="0" err="1" smtClean="0"/>
              <a:t>Vlašići</a:t>
            </a:r>
            <a:r>
              <a:rPr lang="hr-HR" sz="2800" dirty="0" smtClean="0"/>
              <a:t> ( Plejade )</a:t>
            </a:r>
            <a:endParaRPr lang="hr-HR" sz="2800" dirty="0"/>
          </a:p>
        </p:txBody>
      </p:sp>
      <p:pic>
        <p:nvPicPr>
          <p:cNvPr id="8" name="Rezervirano mjesto sadržaja 7" descr="hijad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715008" y="1714488"/>
            <a:ext cx="3143272" cy="235745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idx="3"/>
          </p:nvPr>
        </p:nvSpPr>
        <p:spPr>
          <a:xfrm>
            <a:off x="5715008" y="285728"/>
            <a:ext cx="3214710" cy="121444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 M44  </a:t>
            </a:r>
            <a:r>
              <a:rPr lang="hr-HR" sz="2800" dirty="0" err="1" smtClean="0"/>
              <a:t>Hijade</a:t>
            </a:r>
            <a:r>
              <a:rPr lang="hr-HR" sz="2800" dirty="0" smtClean="0"/>
              <a:t> , </a:t>
            </a:r>
          </a:p>
          <a:p>
            <a:r>
              <a:rPr lang="hr-HR" sz="2800" dirty="0" err="1" smtClean="0"/>
              <a:t>Beehive</a:t>
            </a:r>
            <a:r>
              <a:rPr lang="hr-HR" sz="2800" dirty="0" smtClean="0"/>
              <a:t> skup</a:t>
            </a:r>
            <a:endParaRPr lang="hr-HR" sz="2800" dirty="0"/>
          </a:p>
        </p:txBody>
      </p:sp>
      <p:pic>
        <p:nvPicPr>
          <p:cNvPr id="1026" name="Picture 2" descr="C:\Users\Korisnik\Pictures\ŽŽŽŽ\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5072097" cy="4572032"/>
          </a:xfrm>
          <a:prstGeom prst="rect">
            <a:avLst/>
          </a:prstGeom>
          <a:noFill/>
        </p:spPr>
      </p:pic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>
          <a:xfrm>
            <a:off x="285720" y="2201896"/>
            <a:ext cx="4210080" cy="3913632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72518" cy="14287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 1  - </a:t>
            </a:r>
            <a:r>
              <a:rPr lang="hr-HR" dirty="0" smtClean="0"/>
              <a:t>Rakova maglica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4400" dirty="0" smtClean="0"/>
              <a:t>- ostatak supernove ,  pulsar u središtu</a:t>
            </a:r>
            <a:endParaRPr lang="hr-HR" dirty="0"/>
          </a:p>
        </p:txBody>
      </p:sp>
      <p:pic>
        <p:nvPicPr>
          <p:cNvPr id="6" name="Rezervirano mjesto sadržaja 5" descr="M1_Crab maglic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714488"/>
            <a:ext cx="3929091" cy="4786346"/>
          </a:xfrm>
        </p:spPr>
      </p:pic>
      <p:pic>
        <p:nvPicPr>
          <p:cNvPr id="5" name="Rezervirano mjesto sadržaja 3" descr="M1we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4572032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401080" cy="11334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ORION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14282" y="714356"/>
            <a:ext cx="4572032" cy="6143644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ima zvijezde bijelog sjaja , visoke temperature</a:t>
            </a:r>
          </a:p>
          <a:p>
            <a:r>
              <a:rPr lang="el-GR" dirty="0" smtClean="0"/>
              <a:t>β</a:t>
            </a:r>
            <a:r>
              <a:rPr lang="hr-HR" dirty="0" smtClean="0"/>
              <a:t> Ori =</a:t>
            </a:r>
            <a:r>
              <a:rPr lang="hr-HR" dirty="0" err="1" smtClean="0"/>
              <a:t>Rigel</a:t>
            </a:r>
            <a:r>
              <a:rPr lang="hr-HR" dirty="0" smtClean="0"/>
              <a:t> ( m = 0,3 ), dvostruka</a:t>
            </a:r>
          </a:p>
          <a:p>
            <a:r>
              <a:rPr lang="hr-HR" dirty="0" smtClean="0"/>
              <a:t>α  Ori =</a:t>
            </a:r>
            <a:r>
              <a:rPr lang="hr-HR" dirty="0" err="1" smtClean="0"/>
              <a:t>Betalgeuse</a:t>
            </a:r>
            <a:r>
              <a:rPr lang="hr-HR" dirty="0" smtClean="0"/>
              <a:t> ( m=1,3) – lagano promjenljiva sjaja , 750 puta veći od Sunca</a:t>
            </a:r>
          </a:p>
          <a:p>
            <a:r>
              <a:rPr lang="el-GR" dirty="0" smtClean="0"/>
              <a:t>γ</a:t>
            </a:r>
            <a:r>
              <a:rPr lang="hr-HR" dirty="0" smtClean="0"/>
              <a:t> Ori=</a:t>
            </a:r>
            <a:r>
              <a:rPr lang="hr-HR" dirty="0" err="1" smtClean="0"/>
              <a:t>Belatriks</a:t>
            </a:r>
            <a:r>
              <a:rPr lang="hr-HR" dirty="0" smtClean="0"/>
              <a:t>(m=1,64)</a:t>
            </a:r>
          </a:p>
          <a:p>
            <a:r>
              <a:rPr lang="el-GR" dirty="0" smtClean="0"/>
              <a:t>λ</a:t>
            </a:r>
            <a:r>
              <a:rPr lang="hr-HR" dirty="0" smtClean="0"/>
              <a:t> Ori= </a:t>
            </a:r>
            <a:r>
              <a:rPr lang="hr-HR" dirty="0" err="1" smtClean="0"/>
              <a:t>Heka</a:t>
            </a:r>
            <a:r>
              <a:rPr lang="hr-HR" dirty="0" smtClean="0"/>
              <a:t> (m= 3,39)</a:t>
            </a:r>
          </a:p>
          <a:p>
            <a:r>
              <a:rPr lang="el-GR" dirty="0" smtClean="0"/>
              <a:t>ι</a:t>
            </a:r>
            <a:r>
              <a:rPr lang="hr-HR" dirty="0" smtClean="0"/>
              <a:t> Ori=</a:t>
            </a:r>
            <a:r>
              <a:rPr lang="hr-HR" dirty="0" err="1" smtClean="0"/>
              <a:t>Haitsa</a:t>
            </a:r>
            <a:r>
              <a:rPr lang="hr-HR" dirty="0" smtClean="0"/>
              <a:t> (m=2,75)</a:t>
            </a:r>
          </a:p>
          <a:p>
            <a:r>
              <a:rPr lang="el-GR" dirty="0" smtClean="0"/>
              <a:t>κ</a:t>
            </a:r>
            <a:r>
              <a:rPr lang="hr-HR" dirty="0" smtClean="0"/>
              <a:t> Ori=</a:t>
            </a:r>
            <a:r>
              <a:rPr lang="hr-HR" dirty="0" err="1" smtClean="0"/>
              <a:t>Saiph</a:t>
            </a:r>
            <a:r>
              <a:rPr lang="hr-HR" dirty="0" smtClean="0"/>
              <a:t> (m=2,07)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Kosci</a:t>
            </a:r>
            <a:r>
              <a:rPr lang="hr-HR" dirty="0" smtClean="0"/>
              <a:t> : </a:t>
            </a:r>
            <a:r>
              <a:rPr lang="el-GR" dirty="0" smtClean="0"/>
              <a:t>δ</a:t>
            </a:r>
            <a:r>
              <a:rPr lang="hr-HR" dirty="0" smtClean="0"/>
              <a:t>Ori= </a:t>
            </a:r>
            <a:r>
              <a:rPr lang="hr-HR" dirty="0" err="1" smtClean="0"/>
              <a:t>Mintaka</a:t>
            </a:r>
            <a:r>
              <a:rPr lang="hr-HR" dirty="0" smtClean="0"/>
              <a:t> (m=2,35), </a:t>
            </a:r>
            <a:r>
              <a:rPr lang="el-GR" dirty="0" smtClean="0"/>
              <a:t>ε</a:t>
            </a:r>
            <a:r>
              <a:rPr lang="hr-HR" dirty="0" smtClean="0"/>
              <a:t>Ori=</a:t>
            </a:r>
            <a:r>
              <a:rPr lang="hr-HR" dirty="0" err="1" smtClean="0"/>
              <a:t>Alnilam</a:t>
            </a:r>
            <a:r>
              <a:rPr lang="hr-HR" dirty="0" smtClean="0"/>
              <a:t> (m=1,69), </a:t>
            </a:r>
            <a:r>
              <a:rPr lang="el-GR" dirty="0" smtClean="0"/>
              <a:t>ζ</a:t>
            </a:r>
            <a:r>
              <a:rPr lang="hr-HR" dirty="0" smtClean="0"/>
              <a:t>Ori=</a:t>
            </a:r>
            <a:r>
              <a:rPr lang="hr-HR" dirty="0" err="1" smtClean="0"/>
              <a:t>Alnitak</a:t>
            </a:r>
            <a:r>
              <a:rPr lang="hr-HR" dirty="0" smtClean="0"/>
              <a:t> ( m=1,64); </a:t>
            </a:r>
            <a:r>
              <a:rPr lang="hr-HR" dirty="0" err="1" smtClean="0"/>
              <a:t>Mintaka</a:t>
            </a:r>
            <a:r>
              <a:rPr lang="hr-HR" dirty="0" smtClean="0"/>
              <a:t> – dvostruki sustav</a:t>
            </a:r>
          </a:p>
          <a:p>
            <a:r>
              <a:rPr lang="hr-HR" dirty="0" err="1" smtClean="0"/>
              <a:t>Alnitak</a:t>
            </a:r>
            <a:r>
              <a:rPr lang="hr-HR" dirty="0" smtClean="0"/>
              <a:t> i </a:t>
            </a:r>
            <a:r>
              <a:rPr lang="hr-HR" dirty="0" err="1" smtClean="0"/>
              <a:t>Rigel</a:t>
            </a:r>
            <a:r>
              <a:rPr lang="hr-HR" dirty="0" smtClean="0"/>
              <a:t> u teleskopu s većim povećanjem se vide kao dvostruki sustavi </a:t>
            </a:r>
          </a:p>
          <a:p>
            <a:r>
              <a:rPr lang="hr-HR" dirty="0" smtClean="0"/>
              <a:t>M42-Velika </a:t>
            </a:r>
            <a:r>
              <a:rPr lang="hr-HR" dirty="0" err="1" smtClean="0"/>
              <a:t>Orionova</a:t>
            </a:r>
            <a:r>
              <a:rPr lang="hr-HR" dirty="0" smtClean="0"/>
              <a:t> maglica– ispod Kosaca, a iznad </a:t>
            </a:r>
            <a:r>
              <a:rPr lang="el-GR" dirty="0" smtClean="0"/>
              <a:t>ι</a:t>
            </a:r>
            <a:r>
              <a:rPr lang="hr-HR" dirty="0" smtClean="0"/>
              <a:t>Ori =</a:t>
            </a:r>
            <a:r>
              <a:rPr lang="hr-HR" dirty="0" err="1" smtClean="0"/>
              <a:t>Haitsa</a:t>
            </a:r>
            <a:r>
              <a:rPr lang="hr-HR" dirty="0" smtClean="0"/>
              <a:t>.</a:t>
            </a:r>
          </a:p>
          <a:p>
            <a:r>
              <a:rPr lang="hr-HR" dirty="0" smtClean="0"/>
              <a:t>maglica IC 434 ima dio koji se zove Konjska glava , u blizini </a:t>
            </a:r>
            <a:r>
              <a:rPr lang="hr-HR" dirty="0" err="1" smtClean="0"/>
              <a:t>Alnitaka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Rezervirano mjesto sadržaja 4" descr="Scan-120527-00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5" y="857232"/>
            <a:ext cx="3853663" cy="5572164"/>
          </a:xfrm>
        </p:spPr>
      </p:pic>
      <p:sp>
        <p:nvSpPr>
          <p:cNvPr id="6" name="TextBox 5"/>
          <p:cNvSpPr txBox="1"/>
          <p:nvPr/>
        </p:nvSpPr>
        <p:spPr>
          <a:xfrm>
            <a:off x="7286644" y="3143248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Belatriks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5214950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Hatsja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5715016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Saiph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2" y="4214818"/>
            <a:ext cx="10715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b="1" dirty="0" smtClean="0">
                <a:solidFill>
                  <a:schemeClr val="bg1"/>
                </a:solidFill>
              </a:rPr>
              <a:t>Mintaka</a:t>
            </a:r>
            <a:endParaRPr lang="hr-HR" sz="9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6389" y="4264313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solidFill>
                  <a:schemeClr val="bg1"/>
                </a:solidFill>
              </a:rPr>
              <a:t>Alnilam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4572008"/>
            <a:ext cx="10715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b="1" dirty="0" smtClean="0">
                <a:solidFill>
                  <a:schemeClr val="bg1"/>
                </a:solidFill>
              </a:rPr>
              <a:t>Alnitak</a:t>
            </a:r>
            <a:endParaRPr lang="hr-HR" sz="900" b="1" dirty="0">
              <a:solidFill>
                <a:schemeClr val="bg1"/>
              </a:solidFill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7000892" y="2643182"/>
            <a:ext cx="11691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Heka</a:t>
            </a:r>
            <a:r>
              <a:rPr lang="hr-HR" sz="1000" b="1" dirty="0" smtClean="0">
                <a:solidFill>
                  <a:schemeClr val="bg1"/>
                </a:solidFill>
              </a:rPr>
              <a:t> (</a:t>
            </a:r>
            <a:r>
              <a:rPr lang="hr-HR" sz="1000" b="1" dirty="0" err="1" smtClean="0">
                <a:solidFill>
                  <a:schemeClr val="bg1"/>
                </a:solidFill>
              </a:rPr>
              <a:t>Meissa</a:t>
            </a:r>
            <a:r>
              <a:rPr lang="hr-HR" sz="1000" b="1" dirty="0" smtClean="0">
                <a:solidFill>
                  <a:schemeClr val="bg1"/>
                </a:solidFill>
              </a:rPr>
              <a:t>)</a:t>
            </a:r>
            <a:endParaRPr lang="hr-H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400px-Orion-guide_dark.sv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620688"/>
            <a:ext cx="3926240" cy="5237203"/>
          </a:xfrm>
        </p:spPr>
      </p:pic>
      <p:pic>
        <p:nvPicPr>
          <p:cNvPr id="7" name="Rezervirano mjesto sadržaja 6" descr="orion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85720" y="642919"/>
            <a:ext cx="4230718" cy="5415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285729"/>
            <a:ext cx="4040188" cy="1071569"/>
          </a:xfrm>
        </p:spPr>
        <p:txBody>
          <a:bodyPr>
            <a:noAutofit/>
          </a:bodyPr>
          <a:lstStyle/>
          <a:p>
            <a:r>
              <a:rPr lang="hr-HR" sz="2400" dirty="0" smtClean="0"/>
              <a:t>M42  Velika </a:t>
            </a:r>
            <a:r>
              <a:rPr lang="hr-HR" sz="2400" dirty="0" err="1" smtClean="0"/>
              <a:t>Orionova</a:t>
            </a:r>
            <a:r>
              <a:rPr lang="hr-HR" sz="2400" dirty="0" smtClean="0"/>
              <a:t> maglica , M43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running</a:t>
            </a:r>
            <a:r>
              <a:rPr lang="hr-HR" sz="2400" dirty="0" smtClean="0"/>
              <a:t> </a:t>
            </a:r>
            <a:r>
              <a:rPr lang="hr-HR" sz="2400" dirty="0" err="1" smtClean="0"/>
              <a:t>Man</a:t>
            </a:r>
            <a:r>
              <a:rPr lang="hr-HR" sz="2400" dirty="0" smtClean="0"/>
              <a:t> </a:t>
            </a:r>
            <a:r>
              <a:rPr lang="hr-HR" sz="2400" dirty="0" err="1" smtClean="0"/>
              <a:t>Nebula</a:t>
            </a:r>
            <a:endParaRPr lang="hr-HR" sz="2400" dirty="0"/>
          </a:p>
        </p:txBody>
      </p:sp>
      <p:pic>
        <p:nvPicPr>
          <p:cNvPr id="8" name="Rezervirano mjesto sadržaja 7" descr="konjska glav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72198" y="2928934"/>
            <a:ext cx="2857520" cy="2153447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idx="3"/>
          </p:nvPr>
        </p:nvSpPr>
        <p:spPr>
          <a:xfrm>
            <a:off x="6286512" y="928670"/>
            <a:ext cx="2500330" cy="1357322"/>
          </a:xfrm>
        </p:spPr>
        <p:txBody>
          <a:bodyPr>
            <a:normAutofit fontScale="92500"/>
          </a:bodyPr>
          <a:lstStyle/>
          <a:p>
            <a:r>
              <a:rPr lang="hr-HR" sz="2400" dirty="0" smtClean="0"/>
              <a:t>Maglica Konjska glava , NGC 2023 , IC 434</a:t>
            </a:r>
            <a:endParaRPr lang="hr-HR" sz="2400" dirty="0"/>
          </a:p>
        </p:txBody>
      </p:sp>
      <p:pic>
        <p:nvPicPr>
          <p:cNvPr id="9" name="Rezervirano mjesto sadržaja 8" descr="m42m43andrunnin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85720" y="1571612"/>
            <a:ext cx="5500726" cy="44291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5248604" cy="5786454"/>
          </a:xfrm>
        </p:spPr>
        <p:txBody>
          <a:bodyPr>
            <a:normAutofit fontScale="90000"/>
          </a:bodyPr>
          <a:lstStyle/>
          <a:p>
            <a:r>
              <a:rPr lang="hr-HR" sz="4000" dirty="0" smtClean="0"/>
              <a:t>VELIKI  PAS (</a:t>
            </a:r>
            <a:r>
              <a:rPr lang="hr-HR" sz="4000" dirty="0" err="1" smtClean="0"/>
              <a:t>Canis</a:t>
            </a:r>
            <a:r>
              <a:rPr lang="hr-HR" sz="4000" dirty="0" smtClean="0"/>
              <a:t> Major )  i MALI PAS (</a:t>
            </a:r>
            <a:r>
              <a:rPr lang="hr-HR" sz="4000" dirty="0" err="1" smtClean="0"/>
              <a:t>Canis</a:t>
            </a:r>
            <a:r>
              <a:rPr lang="hr-HR" sz="4000" dirty="0" smtClean="0"/>
              <a:t>  </a:t>
            </a:r>
            <a:r>
              <a:rPr lang="hr-HR" sz="4000" dirty="0" err="1" smtClean="0"/>
              <a:t>Minor</a:t>
            </a:r>
            <a:r>
              <a:rPr lang="hr-HR" sz="4000" dirty="0" smtClean="0"/>
              <a:t> )</a:t>
            </a: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2700" dirty="0" err="1" smtClean="0"/>
              <a:t>Sirius</a:t>
            </a:r>
            <a:r>
              <a:rPr lang="hr-HR" sz="2700" dirty="0" smtClean="0"/>
              <a:t> (</a:t>
            </a:r>
            <a:r>
              <a:rPr lang="el-GR" sz="2700" dirty="0" smtClean="0"/>
              <a:t>α</a:t>
            </a:r>
            <a:r>
              <a:rPr lang="hr-HR" sz="2700" dirty="0" err="1" smtClean="0"/>
              <a:t>CMa</a:t>
            </a:r>
            <a:r>
              <a:rPr lang="hr-HR" sz="2700" dirty="0" smtClean="0"/>
              <a:t>)– najsjajnija zvijezda cijelog noćnog neba ( m=-1,46); dvojna zvijezda    ( druga je bijeli patuljak).</a:t>
            </a:r>
            <a:br>
              <a:rPr lang="hr-HR" sz="2700" dirty="0" smtClean="0"/>
            </a:br>
            <a:r>
              <a:rPr lang="hr-HR" sz="2700" dirty="0" smtClean="0"/>
              <a:t>Ostale zvijezde: </a:t>
            </a:r>
            <a:r>
              <a:rPr lang="el-GR" sz="2700" dirty="0" smtClean="0"/>
              <a:t>ε</a:t>
            </a:r>
            <a:r>
              <a:rPr lang="hr-HR" sz="2700" dirty="0" err="1" smtClean="0"/>
              <a:t>CMa</a:t>
            </a:r>
            <a:r>
              <a:rPr lang="hr-HR" sz="2700" dirty="0" smtClean="0"/>
              <a:t>=</a:t>
            </a:r>
            <a:r>
              <a:rPr lang="hr-HR" sz="2700" dirty="0" err="1" smtClean="0"/>
              <a:t>Adharh</a:t>
            </a:r>
            <a:r>
              <a:rPr lang="hr-HR" sz="2700" dirty="0" smtClean="0"/>
              <a:t> (m=1,50) , </a:t>
            </a:r>
            <a:r>
              <a:rPr lang="el-GR" sz="2700" dirty="0" smtClean="0"/>
              <a:t>δ</a:t>
            </a:r>
            <a:r>
              <a:rPr lang="hr-HR" sz="2700" dirty="0" err="1" smtClean="0"/>
              <a:t>CMa</a:t>
            </a:r>
            <a:r>
              <a:rPr lang="hr-HR" sz="2700" dirty="0" smtClean="0"/>
              <a:t>=</a:t>
            </a:r>
            <a:r>
              <a:rPr lang="hr-HR" sz="2700" dirty="0" err="1" smtClean="0"/>
              <a:t>Wezen</a:t>
            </a:r>
            <a:r>
              <a:rPr lang="hr-HR" sz="2700" dirty="0" smtClean="0"/>
              <a:t> ( m=1,83),…</a:t>
            </a:r>
            <a:br>
              <a:rPr lang="hr-HR" sz="2700" dirty="0" smtClean="0"/>
            </a:br>
            <a:r>
              <a:rPr lang="hr-HR" sz="2700" dirty="0" smtClean="0"/>
              <a:t>M41 – vidljiv golim okom (otvoreni skup)</a:t>
            </a:r>
            <a:br>
              <a:rPr lang="hr-HR" sz="2700" dirty="0" smtClean="0"/>
            </a:br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hr-HR" sz="2700" dirty="0" err="1" smtClean="0"/>
              <a:t>Procion</a:t>
            </a:r>
            <a:r>
              <a:rPr lang="hr-HR" sz="2700" dirty="0" smtClean="0"/>
              <a:t> (</a:t>
            </a:r>
            <a:r>
              <a:rPr lang="el-GR" sz="2700" dirty="0" smtClean="0"/>
              <a:t>α</a:t>
            </a:r>
            <a:r>
              <a:rPr lang="hr-HR" sz="2700" dirty="0" err="1" smtClean="0"/>
              <a:t>CMi</a:t>
            </a:r>
            <a:r>
              <a:rPr lang="hr-HR" sz="2700" dirty="0" smtClean="0"/>
              <a:t>)-dvojna zvijezda ( druga je bijeli patuljak)-m=0,38 ,</a:t>
            </a:r>
            <a:br>
              <a:rPr lang="hr-HR" sz="2700" dirty="0" smtClean="0"/>
            </a:br>
            <a:r>
              <a:rPr lang="hr-HR" sz="2700" dirty="0" err="1" smtClean="0"/>
              <a:t>βCMi</a:t>
            </a:r>
            <a:r>
              <a:rPr lang="hr-HR" sz="2700" dirty="0" smtClean="0"/>
              <a:t>=</a:t>
            </a:r>
            <a:r>
              <a:rPr lang="hr-HR" sz="2700" dirty="0" err="1" smtClean="0"/>
              <a:t>Gomeisa</a:t>
            </a:r>
            <a:r>
              <a:rPr lang="hr-HR" sz="2700" dirty="0" smtClean="0"/>
              <a:t> ( m=2,8).</a:t>
            </a:r>
            <a:br>
              <a:rPr lang="hr-HR" sz="2700" dirty="0" smtClean="0"/>
            </a:br>
            <a:endParaRPr lang="hr-HR" sz="2700" dirty="0"/>
          </a:p>
        </p:txBody>
      </p:sp>
      <p:pic>
        <p:nvPicPr>
          <p:cNvPr id="5" name="Rezervirano mjesto sadržaja 4" descr="Scan-120527-00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643570" y="285728"/>
            <a:ext cx="3214710" cy="4286280"/>
          </a:xfrm>
        </p:spPr>
      </p:pic>
      <p:pic>
        <p:nvPicPr>
          <p:cNvPr id="8" name="Rezervirano mjesto sadržaja 7" descr="Scan-120527-001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215074" y="4643446"/>
            <a:ext cx="2571768" cy="2000264"/>
          </a:xfrm>
        </p:spPr>
      </p:pic>
      <p:sp>
        <p:nvSpPr>
          <p:cNvPr id="6" name="TextBox 5"/>
          <p:cNvSpPr txBox="1"/>
          <p:nvPr/>
        </p:nvSpPr>
        <p:spPr>
          <a:xfrm>
            <a:off x="6643702" y="2928934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solidFill>
                  <a:schemeClr val="bg1"/>
                </a:solidFill>
              </a:rPr>
              <a:t>Wezen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2430" y="5500702"/>
            <a:ext cx="10715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b="1" dirty="0" err="1" smtClean="0">
                <a:solidFill>
                  <a:schemeClr val="bg1"/>
                </a:solidFill>
              </a:rPr>
              <a:t>Gomeisa</a:t>
            </a:r>
            <a:endParaRPr lang="hr-HR" sz="900" b="1" dirty="0">
              <a:solidFill>
                <a:schemeClr val="bg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 rot="10800000" flipV="1">
            <a:off x="6429385" y="3598666"/>
            <a:ext cx="11664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Adhara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6429388" y="857232"/>
            <a:ext cx="7601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900" b="1" dirty="0" err="1" smtClean="0">
                <a:solidFill>
                  <a:schemeClr val="bg1"/>
                </a:solidFill>
              </a:rPr>
              <a:t>Muliphein</a:t>
            </a:r>
            <a:endParaRPr lang="hr-HR" sz="900" b="1" dirty="0">
              <a:solidFill>
                <a:schemeClr val="bg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8072462" y="1714488"/>
            <a:ext cx="78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Murzim</a:t>
            </a:r>
            <a:r>
              <a:rPr lang="hr-HR" sz="1000" b="1" dirty="0" smtClean="0">
                <a:solidFill>
                  <a:schemeClr val="bg1"/>
                </a:solidFill>
              </a:rPr>
              <a:t> (</a:t>
            </a:r>
            <a:r>
              <a:rPr lang="hr-HR" sz="1000" b="1" dirty="0" err="1" smtClean="0">
                <a:solidFill>
                  <a:schemeClr val="bg1"/>
                </a:solidFill>
              </a:rPr>
              <a:t>Mirgam</a:t>
            </a:r>
            <a:r>
              <a:rPr lang="hr-HR" sz="1000" b="1" dirty="0" smtClean="0">
                <a:solidFill>
                  <a:schemeClr val="bg1"/>
                </a:solidFill>
              </a:rPr>
              <a:t>)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5572132" y="3714752"/>
            <a:ext cx="12378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Aludra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8286776" y="3857628"/>
            <a:ext cx="5533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Furud</a:t>
            </a:r>
            <a:endParaRPr lang="hr-H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457200" y="214291"/>
            <a:ext cx="4040188" cy="857256"/>
          </a:xfrm>
        </p:spPr>
        <p:txBody>
          <a:bodyPr/>
          <a:lstStyle/>
          <a:p>
            <a:r>
              <a:rPr lang="hr-HR" dirty="0" smtClean="0"/>
              <a:t>M 78  ( u </a:t>
            </a:r>
            <a:r>
              <a:rPr lang="hr-HR" dirty="0" err="1" smtClean="0"/>
              <a:t>Orionu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7" name="Rezervirano mjesto sadržaja 6" descr="m78_or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643470" cy="3933044"/>
          </a:xfrm>
        </p:spPr>
      </p:pic>
      <p:pic>
        <p:nvPicPr>
          <p:cNvPr id="8" name="Rezervirano mjesto sadržaja 7" descr="m41atla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7" y="1214423"/>
            <a:ext cx="3857652" cy="4900628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idx="3"/>
          </p:nvPr>
        </p:nvSpPr>
        <p:spPr>
          <a:xfrm>
            <a:off x="5357818" y="214291"/>
            <a:ext cx="3500462" cy="857255"/>
          </a:xfrm>
        </p:spPr>
        <p:txBody>
          <a:bodyPr/>
          <a:lstStyle/>
          <a:p>
            <a:r>
              <a:rPr lang="hr-HR" dirty="0" smtClean="0"/>
              <a:t>M 41 ( u Velikom psu)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BLIZANCI ( </a:t>
            </a:r>
            <a:r>
              <a:rPr lang="hr-HR" dirty="0" err="1" smtClean="0"/>
              <a:t>Gemini</a:t>
            </a:r>
            <a:r>
              <a:rPr lang="hr-HR" dirty="0" smtClean="0"/>
              <a:t> )</a:t>
            </a:r>
            <a:br>
              <a:rPr lang="hr-HR" dirty="0" smtClean="0"/>
            </a:br>
            <a:r>
              <a:rPr lang="hr-HR" dirty="0" smtClean="0"/>
              <a:t> 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000528" cy="5044456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 smtClean="0"/>
              <a:t>najsjajnije zvijezde :</a:t>
            </a:r>
          </a:p>
          <a:p>
            <a:pPr>
              <a:buNone/>
            </a:pPr>
            <a:r>
              <a:rPr lang="hr-HR" sz="2400" dirty="0" smtClean="0"/>
              <a:t>    β Gem =</a:t>
            </a:r>
            <a:r>
              <a:rPr lang="hr-HR" sz="2400" dirty="0" err="1" smtClean="0"/>
              <a:t>Poluks</a:t>
            </a:r>
            <a:r>
              <a:rPr lang="hr-HR" sz="2400" dirty="0" smtClean="0"/>
              <a:t> (m=1,15) , narančasti div</a:t>
            </a:r>
          </a:p>
          <a:p>
            <a:pPr>
              <a:buNone/>
            </a:pPr>
            <a:r>
              <a:rPr lang="hr-HR" sz="2400" dirty="0" smtClean="0"/>
              <a:t>    α Gem =</a:t>
            </a:r>
            <a:r>
              <a:rPr lang="hr-HR" sz="2400" dirty="0" err="1" smtClean="0"/>
              <a:t>Kastor</a:t>
            </a:r>
            <a:r>
              <a:rPr lang="hr-HR" sz="2400" dirty="0" smtClean="0"/>
              <a:t> (m=1,58), šesterostruka zvijezda</a:t>
            </a:r>
          </a:p>
          <a:p>
            <a:pPr>
              <a:buNone/>
            </a:pPr>
            <a:r>
              <a:rPr lang="hr-HR" sz="2400" dirty="0" smtClean="0"/>
              <a:t>    </a:t>
            </a:r>
            <a:r>
              <a:rPr lang="el-GR" sz="2400" dirty="0" smtClean="0"/>
              <a:t>γ</a:t>
            </a:r>
            <a:r>
              <a:rPr lang="hr-HR" sz="2400" dirty="0" smtClean="0"/>
              <a:t> Gem = </a:t>
            </a:r>
            <a:r>
              <a:rPr lang="hr-HR" sz="2400" dirty="0" err="1" smtClean="0"/>
              <a:t>Alhena</a:t>
            </a:r>
            <a:r>
              <a:rPr lang="hr-HR" sz="2400" dirty="0" smtClean="0"/>
              <a:t> (m=1,93)</a:t>
            </a:r>
          </a:p>
          <a:p>
            <a:pPr>
              <a:buNone/>
            </a:pPr>
            <a:r>
              <a:rPr lang="hr-HR" sz="2400" dirty="0" smtClean="0"/>
              <a:t>    </a:t>
            </a:r>
            <a:r>
              <a:rPr lang="el-GR" sz="2400" dirty="0" smtClean="0"/>
              <a:t>ε</a:t>
            </a:r>
            <a:r>
              <a:rPr lang="hr-HR" sz="2400" dirty="0" smtClean="0"/>
              <a:t> Gem=</a:t>
            </a:r>
            <a:r>
              <a:rPr lang="hr-HR" sz="2400" dirty="0" err="1" smtClean="0"/>
              <a:t>Mebsuta</a:t>
            </a:r>
            <a:r>
              <a:rPr lang="hr-HR" sz="2400" dirty="0" smtClean="0"/>
              <a:t> , m= 3,o6</a:t>
            </a:r>
          </a:p>
          <a:p>
            <a:pPr>
              <a:buNone/>
            </a:pPr>
            <a:r>
              <a:rPr lang="hr-HR" sz="2400" smtClean="0"/>
              <a:t>    Promjenjive </a:t>
            </a:r>
            <a:r>
              <a:rPr lang="hr-HR" sz="2400" dirty="0" smtClean="0"/>
              <a:t>zvijezde:</a:t>
            </a:r>
          </a:p>
          <a:p>
            <a:pPr>
              <a:buNone/>
            </a:pPr>
            <a:r>
              <a:rPr lang="hr-HR" sz="2400" dirty="0" smtClean="0"/>
              <a:t>    </a:t>
            </a:r>
            <a:r>
              <a:rPr lang="el-GR" sz="2400" dirty="0" smtClean="0"/>
              <a:t>μ</a:t>
            </a:r>
            <a:r>
              <a:rPr lang="hr-HR" sz="2400" dirty="0" smtClean="0"/>
              <a:t> Gem=</a:t>
            </a:r>
            <a:r>
              <a:rPr lang="hr-HR" sz="2400" dirty="0" err="1" smtClean="0"/>
              <a:t>Tajat</a:t>
            </a:r>
            <a:r>
              <a:rPr lang="hr-HR" sz="2400" dirty="0" smtClean="0"/>
              <a:t> </a:t>
            </a:r>
            <a:r>
              <a:rPr lang="hr-HR" sz="2400" dirty="0" err="1" smtClean="0"/>
              <a:t>Posterior</a:t>
            </a: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</a:t>
            </a:r>
            <a:r>
              <a:rPr lang="el-GR" sz="2400" dirty="0" smtClean="0"/>
              <a:t>η</a:t>
            </a:r>
            <a:r>
              <a:rPr lang="hr-HR" sz="2400" dirty="0" smtClean="0"/>
              <a:t> Gem = </a:t>
            </a:r>
            <a:r>
              <a:rPr lang="hr-HR" sz="2400" dirty="0" err="1" smtClean="0"/>
              <a:t>Tajat</a:t>
            </a:r>
            <a:r>
              <a:rPr lang="hr-HR" sz="2400" dirty="0" smtClean="0"/>
              <a:t> Prior , </a:t>
            </a:r>
            <a:r>
              <a:rPr lang="hr-HR" sz="2400" dirty="0" err="1" smtClean="0"/>
              <a:t>dojna</a:t>
            </a: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</a:t>
            </a:r>
            <a:r>
              <a:rPr lang="el-GR" sz="2400" dirty="0" smtClean="0"/>
              <a:t>ζ</a:t>
            </a:r>
            <a:r>
              <a:rPr lang="hr-HR" sz="2400" dirty="0" smtClean="0"/>
              <a:t> Gem= </a:t>
            </a:r>
            <a:r>
              <a:rPr lang="hr-HR" sz="2400" dirty="0" err="1" smtClean="0"/>
              <a:t>Mekbuda</a:t>
            </a:r>
            <a:r>
              <a:rPr lang="hr-HR" sz="2400" dirty="0" smtClean="0"/>
              <a:t>,…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-</a:t>
            </a:r>
            <a:r>
              <a:rPr lang="hr-HR" sz="2400" dirty="0" err="1" smtClean="0"/>
              <a:t>pulsar</a:t>
            </a:r>
            <a:r>
              <a:rPr lang="hr-HR" sz="2400" dirty="0" smtClean="0"/>
              <a:t> </a:t>
            </a:r>
            <a:r>
              <a:rPr lang="hr-HR" sz="2400" dirty="0" err="1" smtClean="0"/>
              <a:t>Geminga</a:t>
            </a:r>
            <a:r>
              <a:rPr lang="hr-HR" sz="2400" dirty="0" smtClean="0"/>
              <a:t> ( 552 </a:t>
            </a:r>
            <a:r>
              <a:rPr lang="hr-HR" sz="2400" dirty="0" err="1" smtClean="0"/>
              <a:t>s.g</a:t>
            </a:r>
            <a:r>
              <a:rPr lang="hr-HR" sz="2400" dirty="0" smtClean="0"/>
              <a:t>.)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- M35 + NGC2158</a:t>
            </a:r>
          </a:p>
          <a:p>
            <a:pPr>
              <a:buNone/>
            </a:pPr>
            <a:endParaRPr lang="hr-HR" sz="2400" dirty="0" smtClean="0"/>
          </a:p>
          <a:p>
            <a:endParaRPr lang="hr-HR" sz="2400" dirty="0" smtClean="0"/>
          </a:p>
          <a:p>
            <a:endParaRPr lang="hr-HR" dirty="0"/>
          </a:p>
        </p:txBody>
      </p:sp>
      <p:pic>
        <p:nvPicPr>
          <p:cNvPr id="5" name="Rezervirano mjesto sadržaja 4" descr="Scan-120527-00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700808"/>
            <a:ext cx="4572032" cy="4392488"/>
          </a:xfrm>
        </p:spPr>
      </p:pic>
      <p:sp>
        <p:nvSpPr>
          <p:cNvPr id="6" name="TextBox 5"/>
          <p:cNvSpPr txBox="1"/>
          <p:nvPr/>
        </p:nvSpPr>
        <p:spPr>
          <a:xfrm>
            <a:off x="7429520" y="4714884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Alhena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3214686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Mebsuta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3929066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Tajat Poesterios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1337" y="3567623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Tajat Prior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4357694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Mekbuda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5286380" y="3929066"/>
            <a:ext cx="5212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900" b="1" dirty="0" err="1" smtClean="0">
                <a:solidFill>
                  <a:schemeClr val="bg1"/>
                </a:solidFill>
              </a:rPr>
              <a:t>Wasat</a:t>
            </a:r>
            <a:endParaRPr lang="hr-HR" sz="900" b="1" dirty="0">
              <a:solidFill>
                <a:schemeClr val="bg1"/>
              </a:solidFill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6786578" y="5572140"/>
            <a:ext cx="571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Alzir</a:t>
            </a:r>
            <a:endParaRPr lang="hr-H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M35-DW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000108"/>
            <a:ext cx="8501122" cy="5572164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M35 </a:t>
            </a:r>
            <a:r>
              <a:rPr lang="hr-HR" sz="2400" dirty="0" smtClean="0"/>
              <a:t>(otvoreni skup s nekoliko stotina zvijezda)</a:t>
            </a:r>
            <a:r>
              <a:rPr lang="hr-HR" dirty="0" smtClean="0"/>
              <a:t>  </a:t>
            </a:r>
            <a:r>
              <a:rPr lang="hr-HR" dirty="0" smtClean="0"/>
              <a:t>i  NGC 2158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__esterokut_medi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2333624"/>
            <a:ext cx="4608512" cy="4119711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610160" cy="2492896"/>
          </a:xfrm>
        </p:spPr>
        <p:txBody>
          <a:bodyPr>
            <a:normAutofit/>
          </a:bodyPr>
          <a:lstStyle/>
          <a:p>
            <a:r>
              <a:rPr lang="hr-HR" sz="4400" dirty="0" smtClean="0"/>
              <a:t>Zimski šesterokut : </a:t>
            </a: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hr-HR" sz="2700" dirty="0" smtClean="0"/>
              <a:t>Kapela , Aldeberan , Rigel , Sirius , </a:t>
            </a:r>
            <a:r>
              <a:rPr lang="hr-HR" sz="2700" dirty="0" smtClean="0"/>
              <a:t>Procyon </a:t>
            </a:r>
            <a:r>
              <a:rPr lang="hr-HR" sz="2700" dirty="0" smtClean="0"/>
              <a:t>i </a:t>
            </a:r>
            <a:r>
              <a:rPr lang="hr-HR" sz="2700" dirty="0" smtClean="0"/>
              <a:t>Poluks</a:t>
            </a:r>
            <a:r>
              <a:rPr lang="hr-HR" dirty="0" smtClean="0"/>
              <a:t> </a:t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zi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764704"/>
            <a:ext cx="4464496" cy="5832648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3456384" cy="6178698"/>
          </a:xfrm>
        </p:spPr>
        <p:txBody>
          <a:bodyPr>
            <a:normAutofit fontScale="90000"/>
          </a:bodyPr>
          <a:lstStyle/>
          <a:p>
            <a:r>
              <a:rPr lang="hr-HR" sz="4900" dirty="0" smtClean="0"/>
              <a:t>ZIMSKO  NEBO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700" dirty="0" smtClean="0"/>
              <a:t>Zviježđa nad južnim obzorjem : </a:t>
            </a:r>
            <a:r>
              <a:rPr lang="hr-HR" sz="2700" dirty="0" err="1" smtClean="0"/>
              <a:t>Orion</a:t>
            </a:r>
            <a:r>
              <a:rPr lang="hr-HR" sz="2700" dirty="0" smtClean="0"/>
              <a:t> , Bik ,   Veliki  i  Mali pas .</a:t>
            </a:r>
            <a:br>
              <a:rPr lang="hr-HR" sz="2700" dirty="0" smtClean="0"/>
            </a:br>
            <a:r>
              <a:rPr lang="hr-HR" sz="2700" dirty="0" smtClean="0"/>
              <a:t>Nad glavom se nađu : Blizanci , Kočijaš i </a:t>
            </a:r>
            <a:r>
              <a:rPr lang="hr-HR" sz="2700" dirty="0" err="1" smtClean="0"/>
              <a:t>Perzej</a:t>
            </a:r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hr-HR" sz="2700" dirty="0" smtClean="0"/>
              <a:t>Ostala zviježđa : </a:t>
            </a:r>
            <a:r>
              <a:rPr lang="hr-HR" sz="2700" dirty="0" err="1" smtClean="0"/>
              <a:t>Eridan</a:t>
            </a:r>
            <a:r>
              <a:rPr lang="hr-HR" sz="2700" dirty="0" smtClean="0"/>
              <a:t> ,  Zec , Jednorog i Rak .</a:t>
            </a:r>
            <a:br>
              <a:rPr lang="hr-HR" sz="2700" dirty="0" smtClean="0"/>
            </a:br>
            <a:r>
              <a:rPr lang="hr-HR" sz="2700" dirty="0" smtClean="0"/>
              <a:t>Vidljiva zodijačka zviježđa : Bik , Blizanci i Rak</a:t>
            </a:r>
            <a:br>
              <a:rPr lang="hr-HR" sz="2700" dirty="0" smtClean="0"/>
            </a:br>
            <a:r>
              <a:rPr lang="hr-HR" sz="2700" dirty="0" smtClean="0"/>
              <a:t>U Blizancima se nalazi   ljetna točka .</a:t>
            </a:r>
            <a:r>
              <a:rPr lang="hr-HR" sz="1200" dirty="0" smtClean="0"/>
              <a:t/>
            </a:r>
            <a:br>
              <a:rPr lang="hr-HR" sz="1200" dirty="0" smtClean="0"/>
            </a:b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hr-HR" dirty="0" smtClean="0"/>
              <a:t>RAK ( </a:t>
            </a:r>
            <a:r>
              <a:rPr lang="hr-HR" dirty="0" err="1" smtClean="0"/>
              <a:t>Cancer</a:t>
            </a:r>
            <a:r>
              <a:rPr lang="hr-HR" dirty="0" smtClean="0"/>
              <a:t> 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14282" y="1524000"/>
            <a:ext cx="4714908" cy="4663440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istočno od linije </a:t>
            </a:r>
            <a:r>
              <a:rPr lang="hr-HR" sz="2400" dirty="0" err="1" smtClean="0"/>
              <a:t>Poluks</a:t>
            </a:r>
            <a:r>
              <a:rPr lang="hr-HR" sz="2400" dirty="0" smtClean="0"/>
              <a:t> – </a:t>
            </a:r>
            <a:r>
              <a:rPr lang="hr-HR" sz="2400" dirty="0" err="1" smtClean="0"/>
              <a:t>Procion</a:t>
            </a:r>
            <a:endParaRPr lang="hr-HR" sz="2400" dirty="0" smtClean="0"/>
          </a:p>
          <a:p>
            <a:r>
              <a:rPr lang="hr-HR" sz="2400" dirty="0" smtClean="0"/>
              <a:t>Sjajnije zvijezde:</a:t>
            </a:r>
          </a:p>
          <a:p>
            <a:pPr>
              <a:buNone/>
            </a:pPr>
            <a:r>
              <a:rPr lang="hr-HR" sz="2400" dirty="0" smtClean="0"/>
              <a:t>    </a:t>
            </a:r>
            <a:r>
              <a:rPr lang="el-GR" sz="2400" dirty="0" smtClean="0"/>
              <a:t>β</a:t>
            </a:r>
            <a:r>
              <a:rPr lang="hr-HR" sz="2400" dirty="0" smtClean="0"/>
              <a:t> </a:t>
            </a:r>
            <a:r>
              <a:rPr lang="hr-HR" sz="2400" dirty="0" err="1" smtClean="0"/>
              <a:t>Cnc</a:t>
            </a:r>
            <a:r>
              <a:rPr lang="hr-HR" sz="2400" dirty="0" smtClean="0"/>
              <a:t>=</a:t>
            </a:r>
            <a:r>
              <a:rPr lang="hr-HR" sz="2400" dirty="0" err="1" smtClean="0"/>
              <a:t>Altarf</a:t>
            </a:r>
            <a:r>
              <a:rPr lang="hr-HR" sz="2400" dirty="0" smtClean="0"/>
              <a:t> (m=3,50)-dvojni sustav</a:t>
            </a:r>
          </a:p>
          <a:p>
            <a:pPr>
              <a:buNone/>
            </a:pPr>
            <a:r>
              <a:rPr lang="hr-HR" sz="2400" dirty="0" smtClean="0"/>
              <a:t>    </a:t>
            </a:r>
            <a:r>
              <a:rPr lang="el-GR" sz="2400" dirty="0" smtClean="0"/>
              <a:t>δ</a:t>
            </a:r>
            <a:r>
              <a:rPr lang="hr-HR" sz="2400" dirty="0" smtClean="0"/>
              <a:t> </a:t>
            </a:r>
            <a:r>
              <a:rPr lang="hr-HR" sz="2400" dirty="0" err="1" smtClean="0"/>
              <a:t>Cnc</a:t>
            </a:r>
            <a:r>
              <a:rPr lang="hr-HR" sz="2400" dirty="0" smtClean="0"/>
              <a:t>=</a:t>
            </a:r>
            <a:r>
              <a:rPr lang="hr-HR" sz="2400" dirty="0" err="1" smtClean="0"/>
              <a:t>Asellus</a:t>
            </a:r>
            <a:r>
              <a:rPr lang="hr-HR" sz="2400" dirty="0" smtClean="0"/>
              <a:t> </a:t>
            </a:r>
            <a:r>
              <a:rPr lang="hr-HR" sz="2400" dirty="0" err="1" smtClean="0"/>
              <a:t>Australis</a:t>
            </a:r>
            <a:r>
              <a:rPr lang="hr-HR" sz="2400" dirty="0" smtClean="0"/>
              <a:t>  ( m=3,94)</a:t>
            </a:r>
          </a:p>
          <a:p>
            <a:pPr>
              <a:buNone/>
            </a:pPr>
            <a:r>
              <a:rPr lang="hr-HR" sz="2400" dirty="0" smtClean="0"/>
              <a:t>    </a:t>
            </a:r>
            <a:r>
              <a:rPr lang="el-GR" sz="2400" dirty="0" smtClean="0"/>
              <a:t>α</a:t>
            </a:r>
            <a:r>
              <a:rPr lang="hr-HR" sz="2400" dirty="0" smtClean="0"/>
              <a:t> </a:t>
            </a:r>
            <a:r>
              <a:rPr lang="hr-HR" sz="2400" dirty="0" err="1" smtClean="0"/>
              <a:t>Cnc</a:t>
            </a:r>
            <a:r>
              <a:rPr lang="hr-HR" sz="2400" dirty="0" smtClean="0"/>
              <a:t>=</a:t>
            </a:r>
            <a:r>
              <a:rPr lang="hr-HR" sz="2400" dirty="0" err="1" smtClean="0"/>
              <a:t>Akubens</a:t>
            </a:r>
            <a:r>
              <a:rPr lang="hr-HR" sz="2400" dirty="0" smtClean="0"/>
              <a:t> (m=4,26), </a:t>
            </a:r>
            <a:r>
              <a:rPr lang="hr-HR" sz="2400" dirty="0" err="1" smtClean="0"/>
              <a:t>dvosturki</a:t>
            </a:r>
            <a:r>
              <a:rPr lang="hr-HR" sz="2400" dirty="0" smtClean="0"/>
              <a:t> sustav</a:t>
            </a:r>
          </a:p>
          <a:p>
            <a:pPr>
              <a:buNone/>
            </a:pPr>
            <a:r>
              <a:rPr lang="hr-HR" sz="2400" dirty="0" smtClean="0"/>
              <a:t>    </a:t>
            </a:r>
            <a:r>
              <a:rPr lang="el-GR" sz="2400" dirty="0" smtClean="0"/>
              <a:t>ζ</a:t>
            </a:r>
            <a:r>
              <a:rPr lang="hr-HR" sz="2400" dirty="0" smtClean="0"/>
              <a:t> </a:t>
            </a:r>
            <a:r>
              <a:rPr lang="hr-HR" sz="2400" dirty="0" err="1" smtClean="0"/>
              <a:t>Cnc</a:t>
            </a:r>
            <a:r>
              <a:rPr lang="hr-HR" sz="2400" dirty="0" smtClean="0"/>
              <a:t> – dvostruki sustav</a:t>
            </a:r>
          </a:p>
          <a:p>
            <a:pPr>
              <a:buNone/>
            </a:pPr>
            <a:endParaRPr lang="hr-HR" sz="2400" dirty="0" smtClean="0"/>
          </a:p>
          <a:p>
            <a:r>
              <a:rPr lang="hr-HR" sz="2400" dirty="0" smtClean="0"/>
              <a:t>M44 Jaslice ( </a:t>
            </a:r>
            <a:r>
              <a:rPr lang="hr-HR" sz="2400" dirty="0" err="1" smtClean="0"/>
              <a:t>Praesepe</a:t>
            </a:r>
            <a:r>
              <a:rPr lang="hr-HR" sz="2400" dirty="0" smtClean="0"/>
              <a:t>) – skup zvijezda</a:t>
            </a:r>
          </a:p>
          <a:p>
            <a:r>
              <a:rPr lang="hr-HR" sz="2400" dirty="0" smtClean="0"/>
              <a:t>M67</a:t>
            </a:r>
          </a:p>
          <a:p>
            <a:pPr>
              <a:buNone/>
            </a:pPr>
            <a:endParaRPr lang="hr-HR" sz="2400" dirty="0" smtClean="0"/>
          </a:p>
          <a:p>
            <a:endParaRPr lang="hr-HR" dirty="0"/>
          </a:p>
        </p:txBody>
      </p:sp>
      <p:pic>
        <p:nvPicPr>
          <p:cNvPr id="5" name="Rezervirano mjesto sadržaja 4" descr="Scan-120527-0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751192"/>
            <a:ext cx="3719508" cy="4209691"/>
          </a:xfrm>
        </p:spPr>
      </p:pic>
      <p:sp>
        <p:nvSpPr>
          <p:cNvPr id="6" name="TextBox 5"/>
          <p:cNvSpPr txBox="1"/>
          <p:nvPr/>
        </p:nvSpPr>
        <p:spPr>
          <a:xfrm>
            <a:off x="7929586" y="5143512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Altarf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4572008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err="1" smtClean="0">
                <a:solidFill>
                  <a:schemeClr val="bg1"/>
                </a:solidFill>
              </a:rPr>
              <a:t>Akubens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3929066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Asellus Australis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6357950" y="3071810"/>
            <a:ext cx="1056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900" b="1" dirty="0" err="1" smtClean="0">
                <a:solidFill>
                  <a:schemeClr val="bg1"/>
                </a:solidFill>
              </a:rPr>
              <a:t>Asellus</a:t>
            </a:r>
            <a:r>
              <a:rPr lang="hr-HR" sz="900" b="1" dirty="0" smtClean="0">
                <a:solidFill>
                  <a:schemeClr val="bg1"/>
                </a:solidFill>
              </a:rPr>
              <a:t> </a:t>
            </a:r>
            <a:r>
              <a:rPr lang="hr-HR" sz="900" b="1" dirty="0" err="1" smtClean="0">
                <a:solidFill>
                  <a:schemeClr val="bg1"/>
                </a:solidFill>
              </a:rPr>
              <a:t>Borealis</a:t>
            </a:r>
            <a:endParaRPr lang="hr-HR" sz="900" b="1" dirty="0">
              <a:solidFill>
                <a:schemeClr val="bg1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8143900" y="4071942"/>
            <a:ext cx="575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800" b="1" dirty="0" err="1" smtClean="0">
                <a:solidFill>
                  <a:schemeClr val="bg1"/>
                </a:solidFill>
              </a:rPr>
              <a:t>Tegmen</a:t>
            </a:r>
            <a:endParaRPr lang="hr-HR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1000100" y="285728"/>
            <a:ext cx="3497288" cy="1143007"/>
          </a:xfrm>
        </p:spPr>
        <p:txBody>
          <a:bodyPr/>
          <a:lstStyle/>
          <a:p>
            <a:r>
              <a:rPr lang="hr-HR" dirty="0" smtClean="0"/>
              <a:t>M44- </a:t>
            </a:r>
            <a:r>
              <a:rPr lang="hr-HR" dirty="0" err="1" smtClean="0"/>
              <a:t>Praesepe</a:t>
            </a:r>
            <a:r>
              <a:rPr lang="hr-HR" dirty="0" smtClean="0"/>
              <a:t> , </a:t>
            </a:r>
            <a:r>
              <a:rPr lang="hr-HR" dirty="0" err="1" smtClean="0"/>
              <a:t>Beehive</a:t>
            </a:r>
            <a:r>
              <a:rPr lang="hr-HR" dirty="0" smtClean="0"/>
              <a:t> skup</a:t>
            </a:r>
            <a:endParaRPr lang="hr-HR" dirty="0"/>
          </a:p>
        </p:txBody>
      </p:sp>
      <p:pic>
        <p:nvPicPr>
          <p:cNvPr id="8" name="Rezervirano mjesto sadržaja 7" descr="m67_fs78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9788" y="1643050"/>
            <a:ext cx="4208492" cy="3975230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idx="3"/>
          </p:nvPr>
        </p:nvSpPr>
        <p:spPr>
          <a:xfrm>
            <a:off x="6143636" y="214291"/>
            <a:ext cx="2544752" cy="857256"/>
          </a:xfrm>
        </p:spPr>
        <p:txBody>
          <a:bodyPr/>
          <a:lstStyle/>
          <a:p>
            <a:r>
              <a:rPr lang="hr-HR" dirty="0" smtClean="0"/>
              <a:t>M 67</a:t>
            </a:r>
            <a:endParaRPr lang="hr-HR" dirty="0"/>
          </a:p>
        </p:txBody>
      </p:sp>
      <p:pic>
        <p:nvPicPr>
          <p:cNvPr id="7" name="Rezervirano mjesto sadržaja 3" descr="jaslic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1643050"/>
            <a:ext cx="4143404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can-120714-0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8712968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7" descr="sijecanj-B-ma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7704856" cy="432048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/>
          <a:lstStyle/>
          <a:p>
            <a:r>
              <a:rPr lang="hr-HR" dirty="0" smtClean="0"/>
              <a:t>Siječanj oko 22 h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8002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PERZEJ ( </a:t>
            </a:r>
            <a:r>
              <a:rPr lang="hr-HR" dirty="0" err="1" smtClean="0"/>
              <a:t>Perseus</a:t>
            </a:r>
            <a:r>
              <a:rPr lang="hr-HR" dirty="0" smtClean="0"/>
              <a:t>)</a:t>
            </a:r>
            <a:br>
              <a:rPr lang="hr-HR" dirty="0" smtClean="0"/>
            </a:br>
            <a:r>
              <a:rPr lang="hr-HR" dirty="0" smtClean="0"/>
              <a:t> 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5072098" cy="528641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susjedno zviježđe </a:t>
            </a:r>
            <a:r>
              <a:rPr lang="hr-HR" sz="2400" dirty="0" err="1" smtClean="0"/>
              <a:t>Andromedi</a:t>
            </a:r>
            <a:r>
              <a:rPr lang="hr-HR" sz="2400" dirty="0" smtClean="0"/>
              <a:t> i Trokutu</a:t>
            </a:r>
          </a:p>
          <a:p>
            <a:r>
              <a:rPr lang="hr-HR" sz="2400" dirty="0" smtClean="0"/>
              <a:t>najsjajnije zvijezde : </a:t>
            </a:r>
          </a:p>
          <a:p>
            <a:pPr>
              <a:buNone/>
            </a:pPr>
            <a:r>
              <a:rPr lang="hr-HR" sz="2400" dirty="0" smtClean="0"/>
              <a:t>    </a:t>
            </a:r>
            <a:r>
              <a:rPr lang="el-GR" sz="2400" dirty="0" smtClean="0"/>
              <a:t>α</a:t>
            </a:r>
            <a:r>
              <a:rPr lang="hr-HR" sz="2400" dirty="0" smtClean="0"/>
              <a:t>Per=Algenib  </a:t>
            </a:r>
            <a:r>
              <a:rPr lang="hr-HR" sz="2400" dirty="0" smtClean="0"/>
              <a:t>( m=1,79) </a:t>
            </a:r>
          </a:p>
          <a:p>
            <a:pPr>
              <a:buNone/>
            </a:pPr>
            <a:r>
              <a:rPr lang="hr-HR" sz="2400" dirty="0" smtClean="0"/>
              <a:t>    </a:t>
            </a:r>
            <a:r>
              <a:rPr lang="el-GR" sz="2400" dirty="0" smtClean="0"/>
              <a:t>β</a:t>
            </a:r>
            <a:r>
              <a:rPr lang="hr-HR" sz="2400" dirty="0" smtClean="0"/>
              <a:t>Per=Algol ( 2,12&lt;m&gt;3,39</a:t>
            </a:r>
            <a:r>
              <a:rPr lang="hr-HR" sz="2400" dirty="0" smtClean="0"/>
              <a:t>)</a:t>
            </a:r>
          </a:p>
          <a:p>
            <a:pPr>
              <a:buNone/>
            </a:pPr>
            <a:endParaRPr lang="hr-HR" sz="2400" dirty="0" smtClean="0"/>
          </a:p>
          <a:p>
            <a:r>
              <a:rPr lang="hr-HR" sz="2400" dirty="0" smtClean="0"/>
              <a:t>Algol- </a:t>
            </a:r>
            <a:r>
              <a:rPr lang="hr-HR" sz="2400" dirty="0" smtClean="0"/>
              <a:t>promjenljiva zvijezda (T =2 d  21 h ), pomrčinska dvojna zvijezda , “vražja zvijezda”</a:t>
            </a:r>
          </a:p>
          <a:p>
            <a:r>
              <a:rPr lang="hr-HR" sz="2400" dirty="0" smtClean="0"/>
              <a:t>bogati dvostruki skup </a:t>
            </a:r>
            <a:r>
              <a:rPr lang="hr-HR" sz="2400" dirty="0" smtClean="0"/>
              <a:t>zvijezda, </a:t>
            </a:r>
            <a:r>
              <a:rPr lang="hr-HR" sz="2400" i="1" dirty="0" smtClean="0"/>
              <a:t>h</a:t>
            </a:r>
            <a:r>
              <a:rPr lang="hr-HR" sz="2400" dirty="0" smtClean="0"/>
              <a:t> i  </a:t>
            </a:r>
            <a:r>
              <a:rPr lang="hr-HR" sz="2400" i="1" dirty="0" smtClean="0"/>
              <a:t>χ</a:t>
            </a:r>
            <a:r>
              <a:rPr lang="hr-HR" sz="2400" dirty="0" smtClean="0"/>
              <a:t> ( u teleskopu gužva zvjezdica )</a:t>
            </a:r>
          </a:p>
          <a:p>
            <a:r>
              <a:rPr lang="hr-HR" sz="2400" dirty="0" smtClean="0"/>
              <a:t>M34  i M76</a:t>
            </a:r>
          </a:p>
          <a:p>
            <a:endParaRPr lang="hr-HR" dirty="0"/>
          </a:p>
        </p:txBody>
      </p:sp>
      <p:pic>
        <p:nvPicPr>
          <p:cNvPr id="5" name="Rezervirano mjesto sadržaja 4" descr="Scan-120527-0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0338" y="1571612"/>
            <a:ext cx="3853662" cy="4833958"/>
          </a:xfrm>
        </p:spPr>
      </p:pic>
      <p:sp>
        <p:nvSpPr>
          <p:cNvPr id="6" name="TextBox 5"/>
          <p:cNvSpPr txBox="1"/>
          <p:nvPr/>
        </p:nvSpPr>
        <p:spPr>
          <a:xfrm>
            <a:off x="7358082" y="4214818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Algol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6000760" y="5929330"/>
            <a:ext cx="1390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Menkib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206" y="4786322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Gorgonea Tertia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6644" y="2285992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Miram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2214554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Misam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7000892" y="6000768"/>
            <a:ext cx="4427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Atik</a:t>
            </a:r>
            <a:endParaRPr lang="hr-H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ngc884-8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6929486" cy="492922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857388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rgbClr val="FFC000"/>
                </a:solidFill>
              </a:rPr>
              <a:t>h i χ </a:t>
            </a:r>
            <a:r>
              <a:rPr lang="hr-HR" sz="3600" dirty="0" err="1" smtClean="0">
                <a:solidFill>
                  <a:srgbClr val="FFC000"/>
                </a:solidFill>
              </a:rPr>
              <a:t>Perzeja</a:t>
            </a:r>
            <a:r>
              <a:rPr lang="hr-HR" sz="3600" dirty="0" smtClean="0">
                <a:solidFill>
                  <a:srgbClr val="FFC000"/>
                </a:solidFill>
              </a:rPr>
              <a:t> – dvostruki otvoreni skup</a:t>
            </a:r>
            <a:br>
              <a:rPr lang="hr-HR" sz="3600" dirty="0" smtClean="0">
                <a:solidFill>
                  <a:srgbClr val="FFC000"/>
                </a:solidFill>
              </a:rPr>
            </a:br>
            <a:r>
              <a:rPr lang="hr-HR" sz="3600" dirty="0" smtClean="0">
                <a:solidFill>
                  <a:srgbClr val="FFC000"/>
                </a:solidFill>
              </a:rPr>
              <a:t>( NGC 869 i NGC 884 )</a:t>
            </a:r>
            <a:endParaRPr lang="hr-HR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428596" y="428604"/>
            <a:ext cx="4071966" cy="714379"/>
          </a:xfrm>
        </p:spPr>
        <p:txBody>
          <a:bodyPr/>
          <a:lstStyle/>
          <a:p>
            <a:pPr algn="ctr"/>
            <a:r>
              <a:rPr lang="hr-HR" dirty="0" smtClean="0"/>
              <a:t>M </a:t>
            </a:r>
            <a:r>
              <a:rPr lang="hr-HR" dirty="0" smtClean="0"/>
              <a:t>34</a:t>
            </a:r>
          </a:p>
          <a:p>
            <a:pPr algn="ctr"/>
            <a:r>
              <a:rPr lang="hr-HR" dirty="0" smtClean="0"/>
              <a:t>- otvoreni skup zvijezda</a:t>
            </a:r>
            <a:endParaRPr lang="hr-HR" dirty="0"/>
          </a:p>
        </p:txBody>
      </p:sp>
      <p:pic>
        <p:nvPicPr>
          <p:cNvPr id="7" name="Rezervirano mjesto sadržaja 6" descr="m34Frank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4143404" cy="4172077"/>
          </a:xfrm>
        </p:spPr>
      </p:pic>
      <p:pic>
        <p:nvPicPr>
          <p:cNvPr id="8" name="Rezervirano mjesto sadržaja 7" descr="M76preuzmi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1500174"/>
            <a:ext cx="4143404" cy="4143404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idx="3"/>
          </p:nvPr>
        </p:nvSpPr>
        <p:spPr>
          <a:xfrm>
            <a:off x="4857752" y="214291"/>
            <a:ext cx="3571900" cy="1000131"/>
          </a:xfrm>
        </p:spPr>
        <p:txBody>
          <a:bodyPr/>
          <a:lstStyle/>
          <a:p>
            <a:r>
              <a:rPr lang="hr-HR" dirty="0" smtClean="0"/>
              <a:t>M76 – Mala </a:t>
            </a:r>
            <a:r>
              <a:rPr lang="hr-HR" dirty="0" smtClean="0"/>
              <a:t>Dumbbell</a:t>
            </a:r>
          </a:p>
          <a:p>
            <a:r>
              <a:rPr lang="hr-HR" dirty="0" smtClean="0"/>
              <a:t>- planetarna maglica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hr-HR" dirty="0" smtClean="0"/>
              <a:t>KOČIJAŠ (</a:t>
            </a:r>
            <a:r>
              <a:rPr lang="hr-HR" dirty="0" err="1" smtClean="0"/>
              <a:t>Auriga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878926" cy="5572164"/>
          </a:xfrm>
        </p:spPr>
        <p:txBody>
          <a:bodyPr>
            <a:normAutofit fontScale="92500"/>
          </a:bodyPr>
          <a:lstStyle/>
          <a:p>
            <a:r>
              <a:rPr lang="hr-HR" sz="2400" dirty="0" smtClean="0"/>
              <a:t>zviježđe zimi iznad glave</a:t>
            </a:r>
          </a:p>
          <a:p>
            <a:r>
              <a:rPr lang="hr-HR" sz="2400" dirty="0" smtClean="0"/>
              <a:t>ima oblik peterokuta - jedan vrh (</a:t>
            </a:r>
            <a:r>
              <a:rPr lang="el-GR" sz="2400" dirty="0" smtClean="0"/>
              <a:t>β</a:t>
            </a:r>
            <a:r>
              <a:rPr lang="hr-HR" sz="2400" dirty="0" err="1" smtClean="0"/>
              <a:t>Tau</a:t>
            </a:r>
            <a:r>
              <a:rPr lang="hr-HR" sz="2400" dirty="0" smtClean="0"/>
              <a:t>) pripada Biku !</a:t>
            </a:r>
          </a:p>
          <a:p>
            <a:r>
              <a:rPr lang="hr-HR" sz="2400" dirty="0" smtClean="0"/>
              <a:t>najsjajnija zvijezda-</a:t>
            </a:r>
            <a:r>
              <a:rPr lang="el-GR" sz="2400" dirty="0" smtClean="0"/>
              <a:t>α</a:t>
            </a:r>
            <a:r>
              <a:rPr lang="hr-HR" sz="2400" dirty="0" smtClean="0"/>
              <a:t>Aur = Kapela    ( m= 0,08), </a:t>
            </a:r>
            <a:r>
              <a:rPr lang="hr-HR" sz="2400" dirty="0" smtClean="0"/>
              <a:t>spektroskopski </a:t>
            </a:r>
            <a:r>
              <a:rPr lang="hr-HR" sz="2400" dirty="0" smtClean="0"/>
              <a:t>dvojna</a:t>
            </a:r>
          </a:p>
          <a:p>
            <a:r>
              <a:rPr lang="el-GR" sz="2400" dirty="0" smtClean="0"/>
              <a:t>β</a:t>
            </a:r>
            <a:r>
              <a:rPr lang="hr-HR" sz="2400" dirty="0" smtClean="0"/>
              <a:t> </a:t>
            </a:r>
            <a:r>
              <a:rPr lang="hr-HR" sz="2400" dirty="0" err="1" smtClean="0"/>
              <a:t>Aur</a:t>
            </a:r>
            <a:r>
              <a:rPr lang="hr-HR" sz="2400" dirty="0" smtClean="0"/>
              <a:t>=</a:t>
            </a:r>
            <a:r>
              <a:rPr lang="hr-HR" sz="2400" dirty="0" err="1" smtClean="0"/>
              <a:t>Menkalinan</a:t>
            </a:r>
            <a:r>
              <a:rPr lang="hr-HR" sz="2400" dirty="0" smtClean="0"/>
              <a:t> ( m=1,90)</a:t>
            </a:r>
          </a:p>
          <a:p>
            <a:r>
              <a:rPr lang="el-GR" sz="2400" dirty="0" smtClean="0"/>
              <a:t>ι</a:t>
            </a:r>
            <a:r>
              <a:rPr lang="hr-HR" sz="2400" dirty="0" smtClean="0"/>
              <a:t> </a:t>
            </a:r>
            <a:r>
              <a:rPr lang="hr-HR" sz="2400" dirty="0" err="1" smtClean="0"/>
              <a:t>Aur</a:t>
            </a:r>
            <a:r>
              <a:rPr lang="hr-HR" sz="2400" dirty="0" smtClean="0"/>
              <a:t>=</a:t>
            </a:r>
            <a:r>
              <a:rPr lang="hr-HR" sz="2400" dirty="0" err="1" smtClean="0"/>
              <a:t>Hassaleh</a:t>
            </a:r>
            <a:r>
              <a:rPr lang="hr-HR" sz="2400" dirty="0" smtClean="0"/>
              <a:t> (m=2,69)</a:t>
            </a:r>
          </a:p>
          <a:p>
            <a:r>
              <a:rPr lang="el-GR" sz="2400" dirty="0" smtClean="0"/>
              <a:t>θ</a:t>
            </a:r>
            <a:r>
              <a:rPr lang="hr-HR" sz="2400" dirty="0" smtClean="0"/>
              <a:t> </a:t>
            </a:r>
            <a:r>
              <a:rPr lang="hr-HR" sz="2400" dirty="0" err="1" smtClean="0"/>
              <a:t>Aur</a:t>
            </a:r>
            <a:r>
              <a:rPr lang="hr-HR" sz="2400" dirty="0" smtClean="0"/>
              <a:t>=</a:t>
            </a:r>
            <a:r>
              <a:rPr lang="hr-HR" sz="2400" dirty="0" err="1" smtClean="0"/>
              <a:t>Bogardus</a:t>
            </a:r>
            <a:r>
              <a:rPr lang="hr-HR" sz="2400" dirty="0" smtClean="0"/>
              <a:t> (m=2,65)</a:t>
            </a:r>
          </a:p>
          <a:p>
            <a:r>
              <a:rPr lang="el-GR" sz="2400" dirty="0" smtClean="0"/>
              <a:t>ε</a:t>
            </a:r>
            <a:r>
              <a:rPr lang="hr-HR" sz="2400" dirty="0" smtClean="0"/>
              <a:t>  Aur=Almaaz   - najveća poznata zvijezda( jako </a:t>
            </a:r>
            <a:r>
              <a:rPr lang="hr-HR" sz="2400" dirty="0" smtClean="0"/>
              <a:t>udaljena </a:t>
            </a:r>
            <a:r>
              <a:rPr lang="hr-HR" sz="2400" dirty="0" smtClean="0"/>
              <a:t>od nas ) </a:t>
            </a:r>
          </a:p>
          <a:p>
            <a:r>
              <a:rPr lang="el-GR" sz="2400" dirty="0" smtClean="0"/>
              <a:t>ζ</a:t>
            </a:r>
            <a:r>
              <a:rPr lang="hr-HR" sz="2400" dirty="0" smtClean="0"/>
              <a:t>  </a:t>
            </a:r>
            <a:r>
              <a:rPr lang="hr-HR" sz="2400" dirty="0" err="1" smtClean="0"/>
              <a:t>Aur</a:t>
            </a:r>
            <a:r>
              <a:rPr lang="hr-HR" sz="2400" dirty="0" smtClean="0"/>
              <a:t>=</a:t>
            </a:r>
            <a:r>
              <a:rPr lang="hr-HR" sz="2400" dirty="0" err="1" smtClean="0"/>
              <a:t>Hoedus</a:t>
            </a:r>
            <a:r>
              <a:rPr lang="hr-HR" sz="2400" dirty="0" smtClean="0"/>
              <a:t> I – dvojni sustav</a:t>
            </a:r>
          </a:p>
          <a:p>
            <a:r>
              <a:rPr lang="hr-HR" sz="2400" dirty="0" smtClean="0"/>
              <a:t>M36 ,M37, M38- lako uočljivi malim dalekozorima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/>
          </a:p>
        </p:txBody>
      </p:sp>
      <p:pic>
        <p:nvPicPr>
          <p:cNvPr id="5" name="Rezervirano mjesto sadržaja 4" descr="Scan-120527-00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142984"/>
            <a:ext cx="3862384" cy="4374345"/>
          </a:xfrm>
        </p:spPr>
      </p:pic>
      <p:sp>
        <p:nvSpPr>
          <p:cNvPr id="6" name="TextBox 5"/>
          <p:cNvSpPr txBox="1"/>
          <p:nvPr/>
        </p:nvSpPr>
        <p:spPr>
          <a:xfrm>
            <a:off x="6643702" y="2928934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Menkalinan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6776" y="4429132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solidFill>
                  <a:schemeClr val="bg1"/>
                </a:solidFill>
              </a:rPr>
              <a:t>Hassaleh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8084" y="3357562"/>
            <a:ext cx="128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Hoedus</a:t>
            </a:r>
            <a:r>
              <a:rPr lang="hr-HR" sz="1000" b="1" dirty="0" smtClean="0">
                <a:solidFill>
                  <a:schemeClr val="bg1"/>
                </a:solidFill>
              </a:rPr>
              <a:t> I (</a:t>
            </a:r>
            <a:r>
              <a:rPr lang="hr-HR" sz="1000" b="1" dirty="0" err="1" smtClean="0">
                <a:solidFill>
                  <a:schemeClr val="bg1"/>
                </a:solidFill>
              </a:rPr>
              <a:t>Azaleh</a:t>
            </a:r>
            <a:r>
              <a:rPr lang="hr-HR" sz="1000" b="1" dirty="0" smtClean="0">
                <a:solidFill>
                  <a:schemeClr val="bg1"/>
                </a:solidFill>
              </a:rPr>
              <a:t>)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8286776" y="2928934"/>
            <a:ext cx="6367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Almaaz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7786710" y="3071811"/>
            <a:ext cx="1357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Hoedus</a:t>
            </a:r>
            <a:r>
              <a:rPr lang="hr-HR" sz="1000" b="1" dirty="0" smtClean="0">
                <a:solidFill>
                  <a:schemeClr val="bg1"/>
                </a:solidFill>
              </a:rPr>
              <a:t> II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6929454" y="1500174"/>
            <a:ext cx="6896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Prijipati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6786578" y="4071942"/>
            <a:ext cx="16278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Bogardus</a:t>
            </a:r>
            <a:endParaRPr lang="hr-H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1500166" y="214291"/>
            <a:ext cx="2997222" cy="785817"/>
          </a:xfrm>
        </p:spPr>
        <p:txBody>
          <a:bodyPr/>
          <a:lstStyle/>
          <a:p>
            <a:r>
              <a:rPr lang="hr-HR" dirty="0" smtClean="0"/>
              <a:t>M36</a:t>
            </a:r>
            <a:endParaRPr lang="hr-HR" dirty="0"/>
          </a:p>
        </p:txBody>
      </p:sp>
      <p:pic>
        <p:nvPicPr>
          <p:cNvPr id="7" name="Rezervirano mjesto sadržaja 6" descr="m3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4281518" cy="3689565"/>
          </a:xfrm>
        </p:spPr>
      </p:pic>
      <p:pic>
        <p:nvPicPr>
          <p:cNvPr id="8" name="Rezervirano mjesto sadržaja 7" descr="m37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2494" y="1714489"/>
            <a:ext cx="4217224" cy="3643337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idx="3"/>
          </p:nvPr>
        </p:nvSpPr>
        <p:spPr>
          <a:xfrm>
            <a:off x="5857884" y="214291"/>
            <a:ext cx="2830504" cy="785817"/>
          </a:xfrm>
        </p:spPr>
        <p:txBody>
          <a:bodyPr/>
          <a:lstStyle/>
          <a:p>
            <a:r>
              <a:rPr lang="hr-HR" dirty="0" smtClean="0"/>
              <a:t>M37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BIK (</a:t>
            </a:r>
            <a:r>
              <a:rPr lang="hr-HR" dirty="0" err="1" smtClean="0"/>
              <a:t>Taurus</a:t>
            </a:r>
            <a:r>
              <a:rPr lang="hr-HR" dirty="0" smtClean="0"/>
              <a:t>)</a:t>
            </a:r>
            <a:br>
              <a:rPr lang="hr-HR" dirty="0" smtClean="0"/>
            </a:br>
            <a:r>
              <a:rPr lang="hr-HR" dirty="0" smtClean="0"/>
              <a:t> 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4500594" cy="5715016"/>
          </a:xfrm>
        </p:spPr>
        <p:txBody>
          <a:bodyPr>
            <a:normAutofit fontScale="85000" lnSpcReduction="20000"/>
          </a:bodyPr>
          <a:lstStyle/>
          <a:p>
            <a:r>
              <a:rPr lang="el-GR" sz="2600" dirty="0" smtClean="0"/>
              <a:t>α</a:t>
            </a:r>
            <a:r>
              <a:rPr lang="hr-HR" sz="2600" dirty="0" smtClean="0"/>
              <a:t> </a:t>
            </a:r>
            <a:r>
              <a:rPr lang="hr-HR" sz="2600" dirty="0" err="1" smtClean="0"/>
              <a:t>Tau</a:t>
            </a:r>
            <a:r>
              <a:rPr lang="hr-HR" sz="2600" dirty="0" smtClean="0"/>
              <a:t>=</a:t>
            </a:r>
            <a:r>
              <a:rPr lang="hr-HR" sz="2600" dirty="0" err="1" smtClean="0"/>
              <a:t>Aldeberan</a:t>
            </a:r>
            <a:r>
              <a:rPr lang="hr-HR" sz="2600" dirty="0" smtClean="0"/>
              <a:t> – sjajni crveni div ( m=0,85); od nas udaljen 65 </a:t>
            </a:r>
            <a:r>
              <a:rPr lang="hr-HR" sz="2600" dirty="0" err="1" smtClean="0"/>
              <a:t>g.s.</a:t>
            </a:r>
            <a:r>
              <a:rPr lang="hr-HR" sz="2600" dirty="0" smtClean="0"/>
              <a:t>.</a:t>
            </a:r>
          </a:p>
          <a:p>
            <a:r>
              <a:rPr lang="el-GR" dirty="0" smtClean="0"/>
              <a:t>β</a:t>
            </a:r>
            <a:r>
              <a:rPr lang="hr-HR" dirty="0" smtClean="0"/>
              <a:t> </a:t>
            </a:r>
            <a:r>
              <a:rPr lang="hr-HR" dirty="0" err="1" smtClean="0"/>
              <a:t>Tau</a:t>
            </a:r>
            <a:r>
              <a:rPr lang="hr-HR" dirty="0" smtClean="0"/>
              <a:t>=</a:t>
            </a:r>
            <a:r>
              <a:rPr lang="hr-HR" dirty="0" err="1" smtClean="0"/>
              <a:t>Elnath</a:t>
            </a:r>
            <a:r>
              <a:rPr lang="hr-HR" dirty="0" smtClean="0"/>
              <a:t> (m=1,65)</a:t>
            </a:r>
          </a:p>
          <a:p>
            <a:pPr>
              <a:buNone/>
            </a:pPr>
            <a:endParaRPr lang="hr-HR" sz="2600" dirty="0" smtClean="0"/>
          </a:p>
          <a:p>
            <a:r>
              <a:rPr lang="hr-HR" sz="2600" dirty="0" smtClean="0"/>
              <a:t>M45-</a:t>
            </a:r>
            <a:r>
              <a:rPr lang="hr-HR" sz="2600" dirty="0" err="1" smtClean="0"/>
              <a:t>Vlašići</a:t>
            </a:r>
            <a:r>
              <a:rPr lang="hr-HR" sz="2600" dirty="0" smtClean="0"/>
              <a:t> (Plejade) privlačna skupina zvjezdica, a 7 najsjajnijih je “sedam sestara”, a našim krajevima ih se drugačije nazvalo ( Bore , </a:t>
            </a:r>
            <a:r>
              <a:rPr lang="hr-HR" sz="2600" dirty="0" err="1" smtClean="0"/>
              <a:t>Boreta</a:t>
            </a:r>
            <a:r>
              <a:rPr lang="hr-HR" sz="2600" dirty="0" smtClean="0"/>
              <a:t> , Mile , Mileta , Rade , </a:t>
            </a:r>
            <a:r>
              <a:rPr lang="hr-HR" sz="2600" dirty="0" err="1" smtClean="0"/>
              <a:t>Radeta</a:t>
            </a:r>
            <a:r>
              <a:rPr lang="hr-HR" sz="2600" dirty="0" smtClean="0"/>
              <a:t> i Mali </a:t>
            </a:r>
            <a:r>
              <a:rPr lang="hr-HR" sz="2600" dirty="0" err="1" smtClean="0"/>
              <a:t>Prigimiz</a:t>
            </a:r>
            <a:r>
              <a:rPr lang="hr-HR" sz="2600" dirty="0" smtClean="0"/>
              <a:t> ); u zimsko doba blizu zenita.</a:t>
            </a:r>
          </a:p>
          <a:p>
            <a:r>
              <a:rPr lang="hr-HR" sz="2600" dirty="0" smtClean="0"/>
              <a:t>M44-</a:t>
            </a:r>
            <a:r>
              <a:rPr lang="hr-HR" sz="2600" dirty="0" err="1" smtClean="0"/>
              <a:t>Hijade</a:t>
            </a:r>
            <a:r>
              <a:rPr lang="hr-HR" sz="2600" dirty="0" smtClean="0"/>
              <a:t>- zvjezdani skup , blizu </a:t>
            </a:r>
            <a:r>
              <a:rPr lang="hr-HR" sz="2600" dirty="0" err="1" smtClean="0"/>
              <a:t>Aldeberana</a:t>
            </a:r>
            <a:endParaRPr lang="hr-HR" sz="2600" dirty="0" smtClean="0"/>
          </a:p>
          <a:p>
            <a:r>
              <a:rPr lang="hr-HR" sz="2600" dirty="0" smtClean="0"/>
              <a:t>M1-Maglica Rakovica  , blizu </a:t>
            </a:r>
            <a:r>
              <a:rPr lang="el-GR" sz="2600" dirty="0" smtClean="0"/>
              <a:t>ζ</a:t>
            </a:r>
            <a:r>
              <a:rPr lang="hr-HR" sz="2600" dirty="0" smtClean="0"/>
              <a:t>Tau – ostatak supernove (ekspodirala </a:t>
            </a:r>
            <a:r>
              <a:rPr lang="hr-HR" sz="2600" dirty="0" smtClean="0"/>
              <a:t>o4.07.1054.g</a:t>
            </a:r>
            <a:r>
              <a:rPr lang="hr-HR" sz="2600" dirty="0" smtClean="0"/>
              <a:t>.) ; pulsar u središtu.</a:t>
            </a:r>
          </a:p>
          <a:p>
            <a:pPr>
              <a:buNone/>
            </a:pPr>
            <a:r>
              <a:rPr lang="hr-HR" sz="2600" dirty="0" smtClean="0"/>
              <a:t> </a:t>
            </a:r>
          </a:p>
          <a:p>
            <a:endParaRPr lang="hr-HR" dirty="0"/>
          </a:p>
        </p:txBody>
      </p:sp>
      <p:pic>
        <p:nvPicPr>
          <p:cNvPr id="5" name="Rezervirano mjesto sadržaja 4" descr="Scan-120527-0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285860"/>
            <a:ext cx="3925670" cy="5000660"/>
          </a:xfrm>
        </p:spPr>
      </p:pic>
      <p:sp>
        <p:nvSpPr>
          <p:cNvPr id="6" name="TextBox 5"/>
          <p:cNvSpPr txBox="1"/>
          <p:nvPr/>
        </p:nvSpPr>
        <p:spPr>
          <a:xfrm>
            <a:off x="6143636" y="1428736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Elnath</a:t>
            </a:r>
            <a:endParaRPr lang="hr-HR" sz="1200" b="1" dirty="0">
              <a:solidFill>
                <a:schemeClr val="bg1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5214942" y="2714620"/>
            <a:ext cx="8130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Tien</a:t>
            </a:r>
            <a:r>
              <a:rPr lang="hr-HR" sz="1000" b="1" dirty="0" smtClean="0">
                <a:solidFill>
                  <a:schemeClr val="bg1"/>
                </a:solidFill>
              </a:rPr>
              <a:t> </a:t>
            </a:r>
            <a:r>
              <a:rPr lang="hr-HR" sz="1000" b="1" dirty="0" err="1" smtClean="0">
                <a:solidFill>
                  <a:schemeClr val="bg1"/>
                </a:solidFill>
              </a:rPr>
              <a:t>Kuan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7072330" y="2786058"/>
            <a:ext cx="3962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Ain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7643834" y="3286124"/>
            <a:ext cx="7857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err="1" smtClean="0">
                <a:solidFill>
                  <a:schemeClr val="bg1"/>
                </a:solidFill>
              </a:rPr>
              <a:t>Hyadum</a:t>
            </a:r>
            <a:r>
              <a:rPr lang="hr-HR" sz="1000" b="1" dirty="0" smtClean="0">
                <a:solidFill>
                  <a:schemeClr val="bg1"/>
                </a:solidFill>
              </a:rPr>
              <a:t> I</a:t>
            </a:r>
            <a:endParaRPr lang="hr-HR" sz="1000" b="1" dirty="0">
              <a:solidFill>
                <a:schemeClr val="bg1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5286380" y="4643446"/>
            <a:ext cx="11681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900" b="1" dirty="0" err="1" smtClean="0">
                <a:solidFill>
                  <a:schemeClr val="bg1"/>
                </a:solidFill>
              </a:rPr>
              <a:t>Alkione</a:t>
            </a:r>
            <a:endParaRPr lang="hr-HR" sz="900" b="1" dirty="0">
              <a:solidFill>
                <a:schemeClr val="bg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5000628" y="5857892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 smtClean="0">
                <a:solidFill>
                  <a:schemeClr val="bg1"/>
                </a:solidFill>
              </a:rPr>
              <a:t>η</a:t>
            </a:r>
            <a:r>
              <a:rPr lang="hr-HR" sz="900" dirty="0" smtClean="0">
                <a:solidFill>
                  <a:schemeClr val="bg1"/>
                </a:solidFill>
              </a:rPr>
              <a:t>- </a:t>
            </a:r>
            <a:r>
              <a:rPr lang="hr-HR" sz="900" dirty="0" err="1" smtClean="0">
                <a:solidFill>
                  <a:schemeClr val="bg1"/>
                </a:solidFill>
              </a:rPr>
              <a:t>Alcyone</a:t>
            </a:r>
            <a:r>
              <a:rPr lang="hr-HR" sz="900" dirty="0" smtClean="0">
                <a:solidFill>
                  <a:schemeClr val="bg1"/>
                </a:solidFill>
              </a:rPr>
              <a:t> , 23- </a:t>
            </a:r>
            <a:r>
              <a:rPr lang="hr-HR" sz="900" dirty="0" err="1" smtClean="0">
                <a:solidFill>
                  <a:schemeClr val="bg1"/>
                </a:solidFill>
              </a:rPr>
              <a:t>Merope</a:t>
            </a:r>
            <a:r>
              <a:rPr lang="hr-HR" sz="900" dirty="0" smtClean="0">
                <a:solidFill>
                  <a:schemeClr val="bg1"/>
                </a:solidFill>
              </a:rPr>
              <a:t> , 20- </a:t>
            </a:r>
            <a:r>
              <a:rPr lang="hr-HR" sz="900" dirty="0" err="1" smtClean="0">
                <a:solidFill>
                  <a:schemeClr val="bg1"/>
                </a:solidFill>
              </a:rPr>
              <a:t>Maia</a:t>
            </a:r>
            <a:r>
              <a:rPr lang="hr-HR" sz="900" dirty="0" smtClean="0">
                <a:solidFill>
                  <a:schemeClr val="bg1"/>
                </a:solidFill>
              </a:rPr>
              <a:t> , 17- </a:t>
            </a:r>
            <a:r>
              <a:rPr lang="hr-HR" sz="900" dirty="0" err="1" smtClean="0">
                <a:solidFill>
                  <a:schemeClr val="bg1"/>
                </a:solidFill>
              </a:rPr>
              <a:t>Electra</a:t>
            </a:r>
            <a:r>
              <a:rPr lang="hr-HR" sz="900" dirty="0" smtClean="0">
                <a:solidFill>
                  <a:schemeClr val="bg1"/>
                </a:solidFill>
              </a:rPr>
              <a:t> , 19- </a:t>
            </a:r>
            <a:r>
              <a:rPr lang="hr-HR" sz="900" dirty="0" err="1" smtClean="0">
                <a:solidFill>
                  <a:schemeClr val="bg1"/>
                </a:solidFill>
              </a:rPr>
              <a:t>Taygeta</a:t>
            </a:r>
            <a:r>
              <a:rPr lang="hr-HR" sz="900" dirty="0" smtClean="0">
                <a:solidFill>
                  <a:schemeClr val="bg1"/>
                </a:solidFill>
              </a:rPr>
              <a:t> , BU- Atlas , 27- Atlas , 16- </a:t>
            </a:r>
            <a:r>
              <a:rPr lang="hr-HR" sz="900" dirty="0" err="1" smtClean="0">
                <a:solidFill>
                  <a:schemeClr val="bg1"/>
                </a:solidFill>
              </a:rPr>
              <a:t>Cealeno</a:t>
            </a:r>
            <a:r>
              <a:rPr lang="hr-HR" sz="900" dirty="0" smtClean="0">
                <a:solidFill>
                  <a:schemeClr val="bg1"/>
                </a:solidFill>
              </a:rPr>
              <a:t> , 21- </a:t>
            </a:r>
            <a:r>
              <a:rPr lang="hr-HR" sz="900" dirty="0" err="1" smtClean="0">
                <a:solidFill>
                  <a:schemeClr val="bg1"/>
                </a:solidFill>
              </a:rPr>
              <a:t>Asterope</a:t>
            </a:r>
            <a:endParaRPr lang="hr-H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862</TotalTime>
  <Words>695</Words>
  <Application>Microsoft Office PowerPoint</Application>
  <PresentationFormat>On-screen Show (4:3)</PresentationFormat>
  <Paragraphs>148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Papir</vt:lpstr>
      <vt:lpstr>UPOZNAJEMO  ZVIJEŽĐA Jesensko  i  zimsko nebo</vt:lpstr>
      <vt:lpstr>ZIMSKO  NEBO Zviježđa nad južnim obzorjem : Orion , Bik ,   Veliki  i  Mali pas . Nad glavom se nađu : Blizanci , Kočijaš i Perzej Ostala zviježđa : Eridan ,  Zec , Jednorog i Rak . Vidljiva zodijačka zviježđa : Bik , Blizanci i Rak U Blizancima se nalazi   ljetna točka . </vt:lpstr>
      <vt:lpstr>Siječanj oko 22 h</vt:lpstr>
      <vt:lpstr>PERZEJ ( Perseus)   </vt:lpstr>
      <vt:lpstr>h i χ Perzeja – dvostruki otvoreni skup ( NGC 869 i NGC 884 )</vt:lpstr>
      <vt:lpstr>Slide 6</vt:lpstr>
      <vt:lpstr>KOČIJAŠ (Auriga)</vt:lpstr>
      <vt:lpstr>Slide 8</vt:lpstr>
      <vt:lpstr>BIK (Taurus)  </vt:lpstr>
      <vt:lpstr>Slide 10</vt:lpstr>
      <vt:lpstr>M 1  - Rakova maglica - ostatak supernove ,  pulsar u središtu</vt:lpstr>
      <vt:lpstr>ORION </vt:lpstr>
      <vt:lpstr>Slide 13</vt:lpstr>
      <vt:lpstr>Slide 14</vt:lpstr>
      <vt:lpstr>VELIKI  PAS (Canis Major )  i MALI PAS (Canis  Minor )  Sirius (αCMa)– najsjajnija zvijezda cijelog noćnog neba ( m=-1,46); dvojna zvijezda    ( druga je bijeli patuljak). Ostale zvijezde: εCMa=Adharh (m=1,50) , δCMa=Wezen ( m=1,83),… M41 – vidljiv golim okom (otvoreni skup)   Procion (αCMi)-dvojna zvijezda ( druga je bijeli patuljak)-m=0,38 , βCMi=Gomeisa ( m=2,8). </vt:lpstr>
      <vt:lpstr>Slide 16</vt:lpstr>
      <vt:lpstr>BLIZANCI ( Gemini )  </vt:lpstr>
      <vt:lpstr>M35 (otvoreni skup s nekoliko stotina zvijezda)  i  NGC 2158</vt:lpstr>
      <vt:lpstr>Zimski šesterokut :  Kapela , Aldeberan , Rigel , Sirius , Procyon i Poluks  </vt:lpstr>
      <vt:lpstr>RAK ( Cancer )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UPOZNAJEMO  ZVIJEŽĐA Jesensko  i  zimsko nebo</dc:title>
  <dc:creator>Korisnik</dc:creator>
  <cp:lastModifiedBy>Windows User</cp:lastModifiedBy>
  <cp:revision>206</cp:revision>
  <dcterms:created xsi:type="dcterms:W3CDTF">2012-05-27T17:43:51Z</dcterms:created>
  <dcterms:modified xsi:type="dcterms:W3CDTF">2019-11-07T14:36:22Z</dcterms:modified>
</cp:coreProperties>
</file>