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80" r:id="rId9"/>
    <p:sldId id="263" r:id="rId10"/>
    <p:sldId id="264" r:id="rId11"/>
    <p:sldId id="281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1BA7D-A034-4207-BC56-16FFAB2C7F8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82689-1308-4189-A3C1-48A0B3207DF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82689-1308-4189-A3C1-48A0B3207DF7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A325DC-AB9A-466E-9A3F-37CBB2FD4F71}" type="datetimeFigureOut">
              <a:rPr lang="hr-HR" smtClean="0"/>
              <a:pPr/>
              <a:t>5.12.2019.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FE0F99-0B05-4E8F-9C99-467ACF57E0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Volar-mi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9" y="2132856"/>
            <a:ext cx="6768752" cy="4464496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/>
          </a:bodyPr>
          <a:lstStyle/>
          <a:p>
            <a:pPr algn="ctr"/>
            <a:r>
              <a:rPr lang="hr-HR" sz="5300" dirty="0" smtClean="0"/>
              <a:t>UPOZNAJEMO  ZVIJEŽĐA</a:t>
            </a:r>
            <a:br>
              <a:rPr lang="hr-HR" sz="5300" dirty="0" smtClean="0"/>
            </a:br>
            <a:r>
              <a:rPr lang="hr-HR" sz="5300" i="1" dirty="0" smtClean="0"/>
              <a:t>Proljetno </a:t>
            </a:r>
            <a:r>
              <a:rPr lang="hr-HR" sz="5300" i="1" dirty="0" smtClean="0"/>
              <a:t>nebo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HIDRA ( Hydra , Vodena zmija 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19256" cy="1112912"/>
          </a:xfrm>
        </p:spPr>
        <p:txBody>
          <a:bodyPr>
            <a:normAutofit fontScale="25000" lnSpcReduction="20000"/>
          </a:bodyPr>
          <a:lstStyle/>
          <a:p>
            <a:r>
              <a:rPr lang="hr-HR" sz="9600" dirty="0" smtClean="0"/>
              <a:t>-najduže od svih zviježđa</a:t>
            </a:r>
          </a:p>
          <a:p>
            <a:r>
              <a:rPr lang="hr-HR" sz="9600" dirty="0" smtClean="0"/>
              <a:t>-„glava“ se izdiže nad nebeski ekvator malo </a:t>
            </a:r>
            <a:r>
              <a:rPr lang="hr-HR" sz="9600" dirty="0" err="1" smtClean="0"/>
              <a:t>južnije</a:t>
            </a:r>
            <a:r>
              <a:rPr lang="hr-HR" sz="9600" dirty="0" smtClean="0"/>
              <a:t> od Raka</a:t>
            </a:r>
          </a:p>
          <a:p>
            <a:pPr>
              <a:buNone/>
            </a:pPr>
            <a:r>
              <a:rPr lang="hr-HR" sz="9600" dirty="0" smtClean="0"/>
              <a:t> </a:t>
            </a:r>
          </a:p>
          <a:p>
            <a:pPr>
              <a:buNone/>
            </a:pPr>
            <a:r>
              <a:rPr lang="hr-HR" sz="9600" dirty="0" smtClean="0"/>
              <a:t> </a:t>
            </a:r>
          </a:p>
          <a:p>
            <a:endParaRPr lang="hr-HR" dirty="0"/>
          </a:p>
        </p:txBody>
      </p:sp>
      <p:pic>
        <p:nvPicPr>
          <p:cNvPr id="5" name="Rezervirano mjesto sadržaja 4" descr="Scan-120528-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659406" y="301034"/>
            <a:ext cx="3816426" cy="8632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Lovački psi (Canes Venatici)</a:t>
            </a:r>
            <a:endParaRPr lang="hr-HR" dirty="0"/>
          </a:p>
        </p:txBody>
      </p:sp>
      <p:pic>
        <p:nvPicPr>
          <p:cNvPr id="5" name="Content Placeholder 4" descr="Lovački psi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429552" cy="50574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6" y="3929066"/>
            <a:ext cx="2278748" cy="2857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dirty="0" smtClean="0"/>
              <a:t>Karlovo   srce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PROLJETNO  NEBO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3528" y="1524000"/>
            <a:ext cx="3600400" cy="4572000"/>
          </a:xfrm>
        </p:spPr>
        <p:txBody>
          <a:bodyPr/>
          <a:lstStyle/>
          <a:p>
            <a:r>
              <a:rPr lang="hr-HR" dirty="0" smtClean="0"/>
              <a:t>Proljetna zviježđa su : Lav , Djevica , Volar  i Sjeverna kruna . Tu su smješteni i : Mali lav , Sekstant , Hidra , Vrč , Gavran, Kosa </a:t>
            </a:r>
            <a:r>
              <a:rPr lang="hr-HR" dirty="0" err="1" smtClean="0"/>
              <a:t>Berenkina</a:t>
            </a:r>
            <a:r>
              <a:rPr lang="hr-HR" dirty="0" smtClean="0"/>
              <a:t> i Lovački psi . </a:t>
            </a:r>
          </a:p>
          <a:p>
            <a:r>
              <a:rPr lang="hr-HR" dirty="0" smtClean="0"/>
              <a:t>Lav i Djevica su na ekliptici .</a:t>
            </a:r>
          </a:p>
          <a:p>
            <a:endParaRPr lang="hr-HR" dirty="0"/>
          </a:p>
        </p:txBody>
      </p:sp>
      <p:pic>
        <p:nvPicPr>
          <p:cNvPr id="5" name="Rezervirano mjesto sadržaja 4" descr="Scan-120528-0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595479"/>
            <a:ext cx="4752528" cy="4929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Travanj oko  22 h</a:t>
            </a:r>
            <a:endParaRPr lang="hr-HR" dirty="0"/>
          </a:p>
        </p:txBody>
      </p:sp>
      <p:pic>
        <p:nvPicPr>
          <p:cNvPr id="4" name="Rezervirano mjesto sadržaja 7" descr="travanj-B-ma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42650"/>
            <a:ext cx="7776864" cy="4710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LAV ( Leo)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-oblik životinjskog tijela</a:t>
            </a:r>
          </a:p>
          <a:p>
            <a:r>
              <a:rPr lang="hr-HR" dirty="0" smtClean="0"/>
              <a:t>-Najsjajnije zvijezde : </a:t>
            </a:r>
          </a:p>
          <a:p>
            <a:r>
              <a:rPr lang="hr-HR" dirty="0" smtClean="0"/>
              <a:t>-</a:t>
            </a:r>
            <a:r>
              <a:rPr lang="hr-HR" dirty="0" err="1" smtClean="0"/>
              <a:t>Regulus</a:t>
            </a:r>
            <a:r>
              <a:rPr lang="hr-HR" dirty="0" smtClean="0"/>
              <a:t> ( Kraljević) , m =1</a:t>
            </a:r>
          </a:p>
          <a:p>
            <a:r>
              <a:rPr lang="hr-HR" dirty="0" smtClean="0"/>
              <a:t>-</a:t>
            </a:r>
            <a:r>
              <a:rPr lang="hr-HR" dirty="0" err="1" smtClean="0"/>
              <a:t>Denebola</a:t>
            </a:r>
            <a:endParaRPr lang="hr-HR" dirty="0" smtClean="0"/>
          </a:p>
          <a:p>
            <a:r>
              <a:rPr lang="hr-HR" dirty="0" smtClean="0"/>
              <a:t>-</a:t>
            </a:r>
            <a:r>
              <a:rPr lang="hr-HR" dirty="0" err="1" smtClean="0"/>
              <a:t>Algieb</a:t>
            </a:r>
            <a:r>
              <a:rPr lang="hr-HR" dirty="0" smtClean="0"/>
              <a:t> je u teleskopu blizak par zvijezda</a:t>
            </a:r>
          </a:p>
          <a:p>
            <a:r>
              <a:rPr lang="hr-HR" dirty="0" smtClean="0"/>
              <a:t> </a:t>
            </a:r>
          </a:p>
          <a:p>
            <a:endParaRPr lang="hr-HR" dirty="0"/>
          </a:p>
        </p:txBody>
      </p:sp>
      <p:pic>
        <p:nvPicPr>
          <p:cNvPr id="5" name="Rezervirano mjesto sadržaja 4" descr="Scan-120528-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53788"/>
            <a:ext cx="4059238" cy="3512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rmAutofit/>
          </a:bodyPr>
          <a:lstStyle/>
          <a:p>
            <a:r>
              <a:rPr lang="hr-HR" dirty="0" smtClean="0"/>
              <a:t>VOLAR ( Boőtes )</a:t>
            </a:r>
            <a:br>
              <a:rPr lang="hr-HR" dirty="0" smtClean="0"/>
            </a:br>
            <a:r>
              <a:rPr lang="hr-HR" dirty="0" smtClean="0"/>
              <a:t> 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-u nastavku zakrivljenosti ruda Velikih kola</a:t>
            </a:r>
          </a:p>
          <a:p>
            <a:r>
              <a:rPr lang="hr-HR" dirty="0" smtClean="0"/>
              <a:t>Najsjajnija zvijezda je </a:t>
            </a:r>
            <a:r>
              <a:rPr lang="hr-HR" dirty="0" err="1" smtClean="0"/>
              <a:t>Arktur</a:t>
            </a:r>
            <a:r>
              <a:rPr lang="hr-HR" dirty="0" smtClean="0"/>
              <a:t> , m = 0 .</a:t>
            </a:r>
          </a:p>
          <a:p>
            <a:r>
              <a:rPr lang="hr-HR" dirty="0" smtClean="0"/>
              <a:t>Dvojne zvijezde su : δ </a:t>
            </a:r>
            <a:r>
              <a:rPr lang="hr-HR" dirty="0" err="1" smtClean="0"/>
              <a:t>Boőtis</a:t>
            </a:r>
            <a:r>
              <a:rPr lang="hr-HR" dirty="0" smtClean="0"/>
              <a:t>   i  </a:t>
            </a:r>
            <a:r>
              <a:rPr lang="hr-HR" dirty="0" err="1" smtClean="0"/>
              <a:t>Izar</a:t>
            </a:r>
            <a:r>
              <a:rPr lang="hr-HR" dirty="0" smtClean="0"/>
              <a:t> .</a:t>
            </a:r>
          </a:p>
          <a:p>
            <a:endParaRPr lang="hr-HR" dirty="0"/>
          </a:p>
        </p:txBody>
      </p:sp>
      <p:pic>
        <p:nvPicPr>
          <p:cNvPr id="5" name="Rezervirano mjesto sadržaja 4" descr="Scan-120528-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30983" y="1524000"/>
            <a:ext cx="289367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DJEVICA ( Virgo )</a:t>
            </a:r>
            <a:br>
              <a:rPr lang="hr-HR" dirty="0" smtClean="0"/>
            </a:br>
            <a:r>
              <a:rPr lang="hr-HR" dirty="0" smtClean="0"/>
              <a:t> 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-</a:t>
            </a:r>
            <a:r>
              <a:rPr lang="hr-HR" dirty="0" err="1" smtClean="0"/>
              <a:t>južnije</a:t>
            </a:r>
            <a:r>
              <a:rPr lang="hr-HR" dirty="0" smtClean="0"/>
              <a:t> između Volara i Lava</a:t>
            </a:r>
          </a:p>
          <a:p>
            <a:r>
              <a:rPr lang="hr-HR" dirty="0" smtClean="0"/>
              <a:t>-najsvjetlija zvijezda  </a:t>
            </a:r>
            <a:r>
              <a:rPr lang="hr-HR" dirty="0" err="1" smtClean="0"/>
              <a:t>Spica</a:t>
            </a:r>
            <a:r>
              <a:rPr lang="hr-HR" dirty="0" smtClean="0"/>
              <a:t>     ( Klas) , m =1</a:t>
            </a:r>
          </a:p>
          <a:p>
            <a:r>
              <a:rPr lang="hr-HR" dirty="0" smtClean="0"/>
              <a:t>-</a:t>
            </a:r>
            <a:r>
              <a:rPr lang="hr-HR" dirty="0" err="1" smtClean="0"/>
              <a:t>Spica</a:t>
            </a:r>
            <a:r>
              <a:rPr lang="hr-HR" dirty="0" smtClean="0"/>
              <a:t> , </a:t>
            </a:r>
            <a:r>
              <a:rPr lang="hr-HR" dirty="0" err="1" smtClean="0"/>
              <a:t>Arktur</a:t>
            </a:r>
            <a:r>
              <a:rPr lang="hr-HR" dirty="0" smtClean="0"/>
              <a:t> i  </a:t>
            </a:r>
            <a:r>
              <a:rPr lang="hr-HR" dirty="0" err="1" smtClean="0"/>
              <a:t>Denebola</a:t>
            </a:r>
            <a:r>
              <a:rPr lang="hr-HR" dirty="0" smtClean="0"/>
              <a:t> tvore trokut</a:t>
            </a:r>
          </a:p>
          <a:p>
            <a:r>
              <a:rPr lang="hr-HR" dirty="0" smtClean="0"/>
              <a:t>-γ </a:t>
            </a:r>
            <a:r>
              <a:rPr lang="hr-HR" dirty="0" err="1" smtClean="0"/>
              <a:t>Virginis</a:t>
            </a:r>
            <a:r>
              <a:rPr lang="hr-HR" dirty="0" smtClean="0"/>
              <a:t> – dvojna zvijezda   ( m = 3,5)</a:t>
            </a:r>
          </a:p>
          <a:p>
            <a:r>
              <a:rPr lang="hr-HR" dirty="0" smtClean="0"/>
              <a:t>-sadrži mnogobrojne galaksije ( skup galaksija </a:t>
            </a:r>
            <a:r>
              <a:rPr lang="hr-HR" dirty="0" err="1" smtClean="0"/>
              <a:t>Virgo</a:t>
            </a:r>
            <a:r>
              <a:rPr lang="hr-HR" dirty="0" smtClean="0"/>
              <a:t>)</a:t>
            </a:r>
          </a:p>
          <a:p>
            <a:r>
              <a:rPr lang="hr-HR" dirty="0" smtClean="0"/>
              <a:t>-jedno od najsjajnijih zviježđa Zodijaka</a:t>
            </a:r>
          </a:p>
          <a:p>
            <a:r>
              <a:rPr lang="hr-HR" dirty="0" smtClean="0"/>
              <a:t>- u Djevici se nalazi jesenska točka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  <p:pic>
        <p:nvPicPr>
          <p:cNvPr id="5" name="Rezervirano mjesto sadržaja 4" descr="Scan-120528-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4830"/>
            <a:ext cx="4059238" cy="3070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galaksija Virgo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5688632" cy="331236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Skup galaksija </a:t>
            </a:r>
            <a:r>
              <a:rPr lang="hr-HR" dirty="0" err="1" smtClean="0"/>
              <a:t>Virgo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p_cu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1524000"/>
            <a:ext cx="3200400" cy="4572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Proljetni trokut : </a:t>
            </a:r>
            <a:r>
              <a:rPr lang="hr-HR" dirty="0" err="1" smtClean="0"/>
              <a:t>Spica</a:t>
            </a:r>
            <a:r>
              <a:rPr lang="hr-HR" dirty="0" smtClean="0"/>
              <a:t> , </a:t>
            </a:r>
            <a:r>
              <a:rPr lang="hr-HR" dirty="0" err="1" smtClean="0"/>
              <a:t>Arktur</a:t>
            </a:r>
            <a:r>
              <a:rPr lang="hr-HR" dirty="0" smtClean="0"/>
              <a:t> i </a:t>
            </a:r>
            <a:r>
              <a:rPr lang="hr-HR" dirty="0" err="1" smtClean="0"/>
              <a:t>Denebola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SJEVERNA KRUNA ( Corona Borealis )</a:t>
            </a:r>
            <a:br>
              <a:rPr lang="hr-HR" dirty="0" smtClean="0"/>
            </a:br>
            <a:r>
              <a:rPr lang="hr-HR" dirty="0" smtClean="0"/>
              <a:t> 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-ima oblik čaše</a:t>
            </a:r>
          </a:p>
          <a:p>
            <a:r>
              <a:rPr lang="hr-HR" dirty="0" smtClean="0"/>
              <a:t>-najsjajnija zvijezda  </a:t>
            </a:r>
            <a:r>
              <a:rPr lang="hr-HR" dirty="0" err="1" smtClean="0"/>
              <a:t>Gemma</a:t>
            </a:r>
            <a:r>
              <a:rPr lang="hr-HR" dirty="0" smtClean="0"/>
              <a:t> ( Dragulj)</a:t>
            </a:r>
          </a:p>
          <a:p>
            <a:endParaRPr lang="hr-HR" dirty="0"/>
          </a:p>
        </p:txBody>
      </p:sp>
      <p:pic>
        <p:nvPicPr>
          <p:cNvPr id="5" name="Rezervirano mjesto sadržaja 4" descr="Scan-120528-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6204"/>
            <a:ext cx="4059238" cy="3607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390</TotalTime>
  <Words>242</Words>
  <Application>Microsoft Office PowerPoint</Application>
  <PresentationFormat>On-screen Show (4:3)</PresentationFormat>
  <Paragraphs>47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Papir</vt:lpstr>
      <vt:lpstr>UPOZNAJEMO  ZVIJEŽĐA Proljetno nebo </vt:lpstr>
      <vt:lpstr>PROLJETNO  NEBO</vt:lpstr>
      <vt:lpstr>Travanj oko  22 h</vt:lpstr>
      <vt:lpstr>LAV ( Leo) </vt:lpstr>
      <vt:lpstr>VOLAR ( Boőtes )   </vt:lpstr>
      <vt:lpstr>DJEVICA ( Virgo )   </vt:lpstr>
      <vt:lpstr>Skup galaksija Virgo</vt:lpstr>
      <vt:lpstr>Proljetni trokut : Spica , Arktur i Denebola</vt:lpstr>
      <vt:lpstr>SJEVERNA KRUNA ( Corona Borealis )   </vt:lpstr>
      <vt:lpstr>HIDRA ( Hydra , Vodena zmija ) </vt:lpstr>
      <vt:lpstr>Lovački psi (Canes Venatici)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UPOZNAJEMO  ZVIJEŽĐA Proljetno i ljetno nebo</dc:title>
  <dc:creator>Korisnik</dc:creator>
  <cp:lastModifiedBy>Windows User</cp:lastModifiedBy>
  <cp:revision>37</cp:revision>
  <dcterms:created xsi:type="dcterms:W3CDTF">2012-05-28T19:56:02Z</dcterms:created>
  <dcterms:modified xsi:type="dcterms:W3CDTF">2019-12-05T15:53:21Z</dcterms:modified>
</cp:coreProperties>
</file>