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B21C4-3016-444E-A594-1B214372D3BD}" type="datetimeFigureOut">
              <a:rPr lang="sr-Latn-CS" smtClean="0"/>
              <a:t>12.12.2019.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53ABC-7E43-49B4-9E7F-63B05DCD3A8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B21C4-3016-444E-A594-1B214372D3BD}" type="datetimeFigureOut">
              <a:rPr lang="sr-Latn-CS" smtClean="0"/>
              <a:t>12.12.2019.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53ABC-7E43-49B4-9E7F-63B05DCD3A8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B21C4-3016-444E-A594-1B214372D3BD}" type="datetimeFigureOut">
              <a:rPr lang="sr-Latn-CS" smtClean="0"/>
              <a:t>12.12.2019.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53ABC-7E43-49B4-9E7F-63B05DCD3A8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B21C4-3016-444E-A594-1B214372D3BD}" type="datetimeFigureOut">
              <a:rPr lang="sr-Latn-CS" smtClean="0"/>
              <a:t>12.12.2019.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53ABC-7E43-49B4-9E7F-63B05DCD3A8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B21C4-3016-444E-A594-1B214372D3BD}" type="datetimeFigureOut">
              <a:rPr lang="sr-Latn-CS" smtClean="0"/>
              <a:t>12.12.2019.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53ABC-7E43-49B4-9E7F-63B05DCD3A8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B21C4-3016-444E-A594-1B214372D3BD}" type="datetimeFigureOut">
              <a:rPr lang="sr-Latn-CS" smtClean="0"/>
              <a:t>12.12.2019.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53ABC-7E43-49B4-9E7F-63B05DCD3A8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B21C4-3016-444E-A594-1B214372D3BD}" type="datetimeFigureOut">
              <a:rPr lang="sr-Latn-CS" smtClean="0"/>
              <a:t>12.12.2019.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53ABC-7E43-49B4-9E7F-63B05DCD3A8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B21C4-3016-444E-A594-1B214372D3BD}" type="datetimeFigureOut">
              <a:rPr lang="sr-Latn-CS" smtClean="0"/>
              <a:t>12.12.2019.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53ABC-7E43-49B4-9E7F-63B05DCD3A8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B21C4-3016-444E-A594-1B214372D3BD}" type="datetimeFigureOut">
              <a:rPr lang="sr-Latn-CS" smtClean="0"/>
              <a:t>12.12.2019.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53ABC-7E43-49B4-9E7F-63B05DCD3A8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B21C4-3016-444E-A594-1B214372D3BD}" type="datetimeFigureOut">
              <a:rPr lang="sr-Latn-CS" smtClean="0"/>
              <a:t>12.12.2019.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53ABC-7E43-49B4-9E7F-63B05DCD3A8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B21C4-3016-444E-A594-1B214372D3BD}" type="datetimeFigureOut">
              <a:rPr lang="sr-Latn-CS" smtClean="0"/>
              <a:t>12.12.2019.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53ABC-7E43-49B4-9E7F-63B05DCD3A8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B21C4-3016-444E-A594-1B214372D3BD}" type="datetimeFigureOut">
              <a:rPr lang="sr-Latn-CS" smtClean="0"/>
              <a:t>12.12.2019.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53ABC-7E43-49B4-9E7F-63B05DCD3A8B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Picture 3" descr="300px-Unutarnji_planet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"/>
            <a:ext cx="9144000" cy="685802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57422" y="214290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b="1" dirty="0" smtClean="0">
                <a:solidFill>
                  <a:schemeClr val="bg1"/>
                </a:solidFill>
              </a:rPr>
              <a:t>POLOŽAJI PLANETA</a:t>
            </a:r>
            <a:endParaRPr lang="hr-HR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Picture 3" descr="300px-Unutarnji_planet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2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71604" y="2357430"/>
            <a:ext cx="62865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9600" dirty="0" smtClean="0">
                <a:solidFill>
                  <a:srgbClr val="FF0000"/>
                </a:solidFill>
              </a:rPr>
              <a:t>TEST!</a:t>
            </a:r>
            <a:endParaRPr lang="hr-HR" sz="9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sz="2000" b="1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sz="2000" b="1">
              <a:solidFill>
                <a:schemeClr val="bg1"/>
              </a:solidFill>
            </a:endParaRPr>
          </a:p>
        </p:txBody>
      </p:sp>
      <p:pic>
        <p:nvPicPr>
          <p:cNvPr id="4" name="Picture 3" descr="300px-Unutarnji_planet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2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28662" y="428604"/>
            <a:ext cx="750099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r-HR" sz="2000" b="1" dirty="0" smtClean="0">
                <a:solidFill>
                  <a:schemeClr val="bg1"/>
                </a:solidFill>
              </a:rPr>
              <a:t>6. a</a:t>
            </a:r>
            <a:r>
              <a:rPr lang="hr-HR" sz="2000" b="1" dirty="0">
                <a:solidFill>
                  <a:schemeClr val="bg1"/>
                </a:solidFill>
              </a:rPr>
              <a:t>) Skiciraj menusobni položaj Sunca, Saturna i Zemlje u trenutku kada </a:t>
            </a:r>
            <a:r>
              <a:rPr lang="hr-HR" sz="2000" b="1" dirty="0" smtClean="0">
                <a:solidFill>
                  <a:schemeClr val="bg1"/>
                </a:solidFill>
              </a:rPr>
              <a:t>je udaljenost </a:t>
            </a:r>
            <a:r>
              <a:rPr lang="hr-HR" sz="2000" b="1" dirty="0">
                <a:solidFill>
                  <a:schemeClr val="bg1"/>
                </a:solidFill>
              </a:rPr>
              <a:t>izmenu Saturna i Zemlje najveća.</a:t>
            </a:r>
          </a:p>
          <a:p>
            <a:pPr algn="just"/>
            <a:r>
              <a:rPr lang="pl-PL" sz="2000" b="1" dirty="0">
                <a:solidFill>
                  <a:schemeClr val="bg1"/>
                </a:solidFill>
              </a:rPr>
              <a:t>b ) Saturn se tada u odnosu na Zemlju nalazi u položaju koji nazivamo</a:t>
            </a:r>
          </a:p>
          <a:p>
            <a:pPr algn="just"/>
            <a:r>
              <a:rPr lang="hr-HR" sz="2000" b="1" dirty="0" smtClean="0">
                <a:solidFill>
                  <a:schemeClr val="bg1"/>
                </a:solidFill>
              </a:rPr>
              <a:t>___________________.</a:t>
            </a:r>
            <a:endParaRPr lang="hr-HR" sz="2000" b="1" dirty="0">
              <a:solidFill>
                <a:schemeClr val="bg1"/>
              </a:solidFill>
            </a:endParaRPr>
          </a:p>
          <a:p>
            <a:pPr algn="just"/>
            <a:r>
              <a:rPr lang="pl-PL" sz="2000" b="1" dirty="0">
                <a:solidFill>
                  <a:schemeClr val="bg1"/>
                </a:solidFill>
              </a:rPr>
              <a:t>c) Za vrijeme opozicije Saturn je od Zemlje udaljen 8,5 astronomskih</a:t>
            </a:r>
          </a:p>
          <a:p>
            <a:pPr algn="just"/>
            <a:r>
              <a:rPr lang="pl-PL" sz="2000" b="1" dirty="0">
                <a:solidFill>
                  <a:schemeClr val="bg1"/>
                </a:solidFill>
              </a:rPr>
              <a:t>jedinica. Udaljenost Zemlje od Sunca je 1 astronomska jedinica. Koliko </a:t>
            </a:r>
            <a:r>
              <a:rPr lang="pl-PL" sz="2000" b="1" dirty="0" smtClean="0">
                <a:solidFill>
                  <a:schemeClr val="bg1"/>
                </a:solidFill>
              </a:rPr>
              <a:t>je </a:t>
            </a:r>
            <a:r>
              <a:rPr lang="hr-HR" sz="2000" b="1" dirty="0" smtClean="0">
                <a:solidFill>
                  <a:schemeClr val="bg1"/>
                </a:solidFill>
              </a:rPr>
              <a:t>astronomskih </a:t>
            </a:r>
            <a:r>
              <a:rPr lang="hr-HR" sz="2000" b="1" dirty="0">
                <a:solidFill>
                  <a:schemeClr val="bg1"/>
                </a:solidFill>
              </a:rPr>
              <a:t>jedinica Saturn udaljen od Zemlje kada je </a:t>
            </a:r>
            <a:r>
              <a:rPr lang="hr-HR" sz="2000" b="1" dirty="0" smtClean="0">
                <a:solidFill>
                  <a:schemeClr val="bg1"/>
                </a:solidFill>
              </a:rPr>
              <a:t>međusobna udaljenost </a:t>
            </a:r>
            <a:r>
              <a:rPr lang="hr-HR" sz="2000" b="1" dirty="0">
                <a:solidFill>
                  <a:schemeClr val="bg1"/>
                </a:solidFill>
              </a:rPr>
              <a:t>najveća?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hr-HR" sz="2000" b="1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hr-HR" sz="2000" b="1">
              <a:solidFill>
                <a:schemeClr val="bg1"/>
              </a:solidFill>
            </a:endParaRPr>
          </a:p>
        </p:txBody>
      </p:sp>
      <p:pic>
        <p:nvPicPr>
          <p:cNvPr id="4" name="Picture 3" descr="300px-Unutarnji_planet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2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85786" y="357166"/>
            <a:ext cx="78581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r-HR" sz="2000" b="1" dirty="0" smtClean="0">
                <a:solidFill>
                  <a:schemeClr val="bg1"/>
                </a:solidFill>
              </a:rPr>
              <a:t>7. Skiciraj međusobni </a:t>
            </a:r>
            <a:r>
              <a:rPr lang="hr-HR" sz="2000" b="1" dirty="0">
                <a:solidFill>
                  <a:schemeClr val="bg1"/>
                </a:solidFill>
              </a:rPr>
              <a:t>položaj Merkura i Zemlje u odnosu na Sunce, gledano s </a:t>
            </a:r>
            <a:r>
              <a:rPr lang="hr-HR" sz="2000" b="1" dirty="0" smtClean="0">
                <a:solidFill>
                  <a:schemeClr val="bg1"/>
                </a:solidFill>
              </a:rPr>
              <a:t>Venere </a:t>
            </a:r>
            <a:r>
              <a:rPr lang="pl-PL" sz="2000" b="1" dirty="0" smtClean="0">
                <a:solidFill>
                  <a:schemeClr val="bg1"/>
                </a:solidFill>
              </a:rPr>
              <a:t>kada </a:t>
            </a:r>
            <a:r>
              <a:rPr lang="pl-PL" sz="2000" b="1" dirty="0">
                <a:solidFill>
                  <a:schemeClr val="bg1"/>
                </a:solidFill>
              </a:rPr>
              <a:t>je Merkur u donjoj konjunkciji, a Zemlja u kvadraturi.</a:t>
            </a:r>
            <a:endParaRPr lang="hr-HR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Picture 3" descr="300px-Unutarnji_planet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2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42910" y="428604"/>
            <a:ext cx="792961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r-HR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8. </a:t>
            </a:r>
            <a:r>
              <a:rPr lang="vi-VN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Skiciraj </a:t>
            </a:r>
            <a:r>
              <a:rPr lang="vi-VN" sz="20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međusobni položaj Sunca, Zemlje, Venere i Jupitera kada je </a:t>
            </a:r>
            <a:r>
              <a:rPr lang="vi-VN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Venera</a:t>
            </a:r>
            <a:r>
              <a:rPr lang="hr-HR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pl-PL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u </a:t>
            </a:r>
            <a:r>
              <a:rPr lang="pl-PL" sz="20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donjoj konjunkciji, a Jupiter u opoziciji u odnosu na Zemlju. Imenuj </a:t>
            </a:r>
            <a:r>
              <a:rPr lang="pl-PL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svaki </a:t>
            </a:r>
            <a:r>
              <a:rPr lang="hr-HR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planet </a:t>
            </a:r>
            <a:r>
              <a:rPr lang="hr-HR" sz="20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 zvijezdu.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Picture 3" descr="300px-Unutarnji_planet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"/>
            <a:ext cx="9144000" cy="685802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0034" y="357166"/>
            <a:ext cx="792961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bg1"/>
                </a:solidFill>
              </a:rPr>
              <a:t>SUNCE</a:t>
            </a:r>
          </a:p>
          <a:p>
            <a:endParaRPr lang="hr-HR" b="1" dirty="0">
              <a:solidFill>
                <a:schemeClr val="bg1"/>
              </a:solidFill>
            </a:endParaRPr>
          </a:p>
          <a:p>
            <a:r>
              <a:rPr lang="hr-HR" b="1" dirty="0" smtClean="0">
                <a:solidFill>
                  <a:schemeClr val="bg1"/>
                </a:solidFill>
              </a:rPr>
              <a:t>Perihel – točka na putanji u kojoj je planet ili neko nebesko tijelo najbliže Suncu</a:t>
            </a:r>
          </a:p>
          <a:p>
            <a:r>
              <a:rPr lang="hr-HR" b="1" dirty="0" smtClean="0">
                <a:solidFill>
                  <a:schemeClr val="bg1"/>
                </a:solidFill>
              </a:rPr>
              <a:t>Afel – točka na putanji u kojoj je planet ili neko nebesko tijelo najudaljenije od Sunca</a:t>
            </a:r>
          </a:p>
          <a:p>
            <a:endParaRPr lang="hr-HR" b="1" dirty="0">
              <a:solidFill>
                <a:schemeClr val="bg1"/>
              </a:solidFill>
            </a:endParaRPr>
          </a:p>
          <a:p>
            <a:endParaRPr lang="hr-HR" b="1" dirty="0" smtClean="0">
              <a:solidFill>
                <a:schemeClr val="bg1"/>
              </a:solidFill>
            </a:endParaRPr>
          </a:p>
          <a:p>
            <a:r>
              <a:rPr lang="hr-HR" b="1" dirty="0" smtClean="0">
                <a:solidFill>
                  <a:schemeClr val="bg1"/>
                </a:solidFill>
              </a:rPr>
              <a:t>ZEMLJA</a:t>
            </a:r>
          </a:p>
          <a:p>
            <a:endParaRPr lang="hr-HR" b="1" dirty="0">
              <a:solidFill>
                <a:schemeClr val="bg1"/>
              </a:solidFill>
            </a:endParaRPr>
          </a:p>
          <a:p>
            <a:r>
              <a:rPr lang="hr-HR" b="1" dirty="0" smtClean="0">
                <a:solidFill>
                  <a:schemeClr val="bg1"/>
                </a:solidFill>
              </a:rPr>
              <a:t>Perigej – točka na putanji u kojoj je neko nebesko tijelo najbliže Zemlji</a:t>
            </a:r>
          </a:p>
          <a:p>
            <a:r>
              <a:rPr lang="hr-HR" b="1" dirty="0" smtClean="0">
                <a:solidFill>
                  <a:schemeClr val="bg1"/>
                </a:solidFill>
              </a:rPr>
              <a:t>Apogej – točka na putanji u kojoj je neko nebesko tijelo najudaljenije od Zemlje</a:t>
            </a:r>
          </a:p>
          <a:p>
            <a:endParaRPr lang="hr-HR" b="1" dirty="0">
              <a:solidFill>
                <a:schemeClr val="bg1"/>
              </a:solidFill>
            </a:endParaRPr>
          </a:p>
          <a:p>
            <a:r>
              <a:rPr lang="hr-HR" b="1" dirty="0" smtClean="0">
                <a:solidFill>
                  <a:schemeClr val="bg1"/>
                </a:solidFill>
              </a:rPr>
              <a:t>PLANETI</a:t>
            </a:r>
          </a:p>
          <a:p>
            <a:endParaRPr lang="hr-HR" b="1" dirty="0">
              <a:solidFill>
                <a:schemeClr val="bg1"/>
              </a:solidFill>
            </a:endParaRPr>
          </a:p>
          <a:p>
            <a:r>
              <a:rPr lang="hr-HR" b="1" dirty="0" smtClean="0">
                <a:solidFill>
                  <a:schemeClr val="bg1"/>
                </a:solidFill>
              </a:rPr>
              <a:t>Periapsis - točka na putanji nekog tijela u kojoj je tijelo najbliže planetu oko kojeg kruži</a:t>
            </a:r>
          </a:p>
          <a:p>
            <a:r>
              <a:rPr lang="hr-HR" b="1" dirty="0" smtClean="0">
                <a:solidFill>
                  <a:schemeClr val="bg1"/>
                </a:solidFill>
              </a:rPr>
              <a:t>Apoapsis - točka na putanji nekog tijela u kojoj je tijelo najudaljenije planetu oko kojeg kruži</a:t>
            </a:r>
          </a:p>
          <a:p>
            <a:endParaRPr lang="hr-HR" b="1" dirty="0">
              <a:solidFill>
                <a:schemeClr val="bg1"/>
              </a:solidFill>
            </a:endParaRPr>
          </a:p>
          <a:p>
            <a:r>
              <a:rPr lang="hr-HR" b="1" dirty="0" smtClean="0">
                <a:solidFill>
                  <a:srgbClr val="FFFF00"/>
                </a:solidFill>
              </a:rPr>
              <a:t>Zemlja je u perihelu oko 04.siječnja, a u afelu oko 04.srpnja</a:t>
            </a:r>
          </a:p>
          <a:p>
            <a:endParaRPr lang="hr-HR" b="1" dirty="0" smtClean="0">
              <a:solidFill>
                <a:schemeClr val="bg1"/>
              </a:solidFill>
            </a:endParaRPr>
          </a:p>
          <a:p>
            <a:endParaRPr lang="hr-H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Picture 3" descr="300px-Unutarnji_planet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"/>
            <a:ext cx="9144000" cy="685802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85786" y="428604"/>
            <a:ext cx="750099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solidFill>
                  <a:schemeClr val="bg1"/>
                </a:solidFill>
              </a:rPr>
              <a:t>Rotacija – </a:t>
            </a:r>
            <a:r>
              <a:rPr lang="hr-HR" sz="2400" dirty="0" smtClean="0">
                <a:solidFill>
                  <a:schemeClr val="bg1"/>
                </a:solidFill>
              </a:rPr>
              <a:t>okretanje planeta oko svoje osi</a:t>
            </a:r>
          </a:p>
          <a:p>
            <a:endParaRPr lang="hr-HR" sz="2400" b="1" dirty="0">
              <a:solidFill>
                <a:schemeClr val="bg1"/>
              </a:solidFill>
            </a:endParaRPr>
          </a:p>
          <a:p>
            <a:r>
              <a:rPr lang="hr-HR" sz="2400" b="1" dirty="0" smtClean="0">
                <a:solidFill>
                  <a:schemeClr val="bg1"/>
                </a:solidFill>
              </a:rPr>
              <a:t>Revolucija </a:t>
            </a:r>
            <a:r>
              <a:rPr lang="hr-HR" sz="2400" dirty="0" smtClean="0">
                <a:solidFill>
                  <a:schemeClr val="bg1"/>
                </a:solidFill>
              </a:rPr>
              <a:t>– okretanje planeta oko Sunca</a:t>
            </a:r>
          </a:p>
          <a:p>
            <a:endParaRPr lang="hr-HR" sz="2400" dirty="0">
              <a:solidFill>
                <a:schemeClr val="bg1"/>
              </a:solidFill>
            </a:endParaRPr>
          </a:p>
          <a:p>
            <a:endParaRPr lang="hr-HR" sz="2400" dirty="0" smtClean="0">
              <a:solidFill>
                <a:schemeClr val="bg1"/>
              </a:solidFill>
            </a:endParaRPr>
          </a:p>
          <a:p>
            <a:endParaRPr lang="hr-HR" sz="2400" dirty="0">
              <a:solidFill>
                <a:schemeClr val="bg1"/>
              </a:solidFill>
            </a:endParaRPr>
          </a:p>
          <a:p>
            <a:r>
              <a:rPr lang="hr-HR" sz="2400" b="1" dirty="0" smtClean="0">
                <a:solidFill>
                  <a:schemeClr val="bg1"/>
                </a:solidFill>
              </a:rPr>
              <a:t>Zemlja </a:t>
            </a:r>
            <a:r>
              <a:rPr lang="hr-HR" sz="2400" dirty="0" smtClean="0">
                <a:solidFill>
                  <a:schemeClr val="bg1"/>
                </a:solidFill>
              </a:rPr>
              <a:t>se prilikom rotacije okreće od </a:t>
            </a:r>
            <a:r>
              <a:rPr lang="hr-HR" sz="2400" b="1" dirty="0" smtClean="0">
                <a:solidFill>
                  <a:schemeClr val="bg1"/>
                </a:solidFill>
              </a:rPr>
              <a:t>zapada </a:t>
            </a:r>
            <a:r>
              <a:rPr lang="hr-HR" sz="2400" dirty="0" smtClean="0">
                <a:solidFill>
                  <a:schemeClr val="bg1"/>
                </a:solidFill>
              </a:rPr>
              <a:t>prema </a:t>
            </a:r>
            <a:r>
              <a:rPr lang="hr-HR" sz="2400" b="1" dirty="0" smtClean="0">
                <a:solidFill>
                  <a:schemeClr val="bg1"/>
                </a:solidFill>
              </a:rPr>
              <a:t>istoku</a:t>
            </a:r>
            <a:endParaRPr lang="hr-HR" sz="2400" b="1" dirty="0">
              <a:solidFill>
                <a:schemeClr val="bg1"/>
              </a:solidFill>
            </a:endParaRPr>
          </a:p>
          <a:p>
            <a:endParaRPr lang="hr-HR" sz="2400" b="1" dirty="0" smtClean="0">
              <a:solidFill>
                <a:schemeClr val="bg1"/>
              </a:solidFill>
            </a:endParaRPr>
          </a:p>
          <a:p>
            <a:endParaRPr lang="hr-HR" sz="2400" b="1" dirty="0">
              <a:solidFill>
                <a:schemeClr val="bg1"/>
              </a:solidFill>
            </a:endParaRPr>
          </a:p>
          <a:p>
            <a:endParaRPr lang="hr-HR" sz="2400" b="1" dirty="0" smtClean="0">
              <a:solidFill>
                <a:schemeClr val="bg1"/>
              </a:solidFill>
            </a:endParaRPr>
          </a:p>
          <a:p>
            <a:endParaRPr lang="hr-HR" sz="2400" b="1" dirty="0">
              <a:solidFill>
                <a:schemeClr val="bg1"/>
              </a:solidFill>
            </a:endParaRPr>
          </a:p>
          <a:p>
            <a:r>
              <a:rPr lang="hr-HR" sz="2400" b="1" dirty="0" smtClean="0">
                <a:solidFill>
                  <a:schemeClr val="bg1"/>
                </a:solidFill>
              </a:rPr>
              <a:t>Ekliptika – </a:t>
            </a:r>
            <a:r>
              <a:rPr lang="hr-HR" sz="2400" dirty="0" smtClean="0">
                <a:solidFill>
                  <a:schemeClr val="bg1"/>
                </a:solidFill>
              </a:rPr>
              <a:t>zamišljena staza po kojoj putuje Sunce</a:t>
            </a:r>
            <a:endParaRPr lang="hr-HR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ctangle 3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r-HR" b="1" dirty="0" smtClean="0">
                <a:solidFill>
                  <a:schemeClr val="bg1"/>
                </a:solidFill>
              </a:rPr>
              <a:t>Apoapsis - točka na putanji nekog tijela u kojoj je tijelo najbliže planetu oko kojeg kruži</a:t>
            </a:r>
            <a:endParaRPr lang="hr-HR" b="1" dirty="0" smtClean="0">
              <a:solidFill>
                <a:schemeClr val="bg1"/>
              </a:solidFill>
            </a:endParaRPr>
          </a:p>
        </p:txBody>
      </p:sp>
      <p:pic>
        <p:nvPicPr>
          <p:cNvPr id="5" name="Picture 4" descr="300px-Unutarnji_planet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"/>
            <a:ext cx="9144000" cy="6858024"/>
          </a:xfrm>
          <a:prstGeom prst="rect">
            <a:avLst/>
          </a:prstGeom>
        </p:spPr>
      </p:pic>
      <p:pic>
        <p:nvPicPr>
          <p:cNvPr id="1026" name="Picture 2" descr="Slikovni rezultat za međusobni položaji planeta, sunca i zemlj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627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Picture 3" descr="300px-Unutarnji_planet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"/>
            <a:ext cx="9144000" cy="685802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00034" y="285728"/>
            <a:ext cx="792961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r-HR" sz="2000" b="1" dirty="0" smtClean="0">
                <a:solidFill>
                  <a:schemeClr val="bg1"/>
                </a:solidFill>
              </a:rPr>
              <a:t>1. Ako </a:t>
            </a:r>
            <a:r>
              <a:rPr lang="hr-HR" sz="2000" b="1" dirty="0">
                <a:solidFill>
                  <a:schemeClr val="bg1"/>
                </a:solidFill>
              </a:rPr>
              <a:t>je srednja udaljenost Marsa do Sunca 1.5 a.j. a srednja </a:t>
            </a:r>
            <a:r>
              <a:rPr lang="hr-HR" sz="2000" b="1" dirty="0" smtClean="0">
                <a:solidFill>
                  <a:schemeClr val="bg1"/>
                </a:solidFill>
              </a:rPr>
              <a:t>udaljenost </a:t>
            </a:r>
            <a:r>
              <a:rPr lang="pl-PL" sz="2000" b="1" dirty="0" smtClean="0">
                <a:solidFill>
                  <a:schemeClr val="bg1"/>
                </a:solidFill>
              </a:rPr>
              <a:t>Zemlje </a:t>
            </a:r>
            <a:r>
              <a:rPr lang="pl-PL" sz="2000" b="1" dirty="0">
                <a:solidFill>
                  <a:schemeClr val="bg1"/>
                </a:solidFill>
              </a:rPr>
              <a:t>do Sunca 1 a.j. kolika je </a:t>
            </a:r>
            <a:r>
              <a:rPr lang="pl-PL" sz="2000" b="1" dirty="0" smtClean="0">
                <a:solidFill>
                  <a:schemeClr val="bg1"/>
                </a:solidFill>
              </a:rPr>
              <a:t>međusobna </a:t>
            </a:r>
            <a:r>
              <a:rPr lang="pl-PL" sz="2000" b="1" dirty="0">
                <a:solidFill>
                  <a:schemeClr val="bg1"/>
                </a:solidFill>
              </a:rPr>
              <a:t>udaljenost Zemlje do Marsa </a:t>
            </a:r>
            <a:r>
              <a:rPr lang="pl-PL" sz="2000" b="1" dirty="0" smtClean="0">
                <a:solidFill>
                  <a:schemeClr val="bg1"/>
                </a:solidFill>
              </a:rPr>
              <a:t>u trenutku </a:t>
            </a:r>
            <a:r>
              <a:rPr lang="pl-PL" sz="2000" b="1" dirty="0">
                <a:solidFill>
                  <a:schemeClr val="bg1"/>
                </a:solidFill>
              </a:rPr>
              <a:t>kada je Mars u opoziciji, a kolika u trenutku kada je Mars </a:t>
            </a:r>
            <a:r>
              <a:rPr lang="pl-PL" sz="2000" b="1" dirty="0" smtClean="0">
                <a:solidFill>
                  <a:schemeClr val="bg1"/>
                </a:solidFill>
              </a:rPr>
              <a:t>u </a:t>
            </a:r>
            <a:r>
              <a:rPr lang="hr-HR" sz="2000" b="1" dirty="0" smtClean="0">
                <a:solidFill>
                  <a:schemeClr val="bg1"/>
                </a:solidFill>
              </a:rPr>
              <a:t>konjunkciji</a:t>
            </a:r>
            <a:r>
              <a:rPr lang="hr-HR" sz="2000" b="1" dirty="0">
                <a:solidFill>
                  <a:schemeClr val="bg1"/>
                </a:solidFill>
              </a:rPr>
              <a:t>. Rješenje napisati u a.j. i kilometrima te skicirati.</a:t>
            </a:r>
          </a:p>
          <a:p>
            <a:pPr algn="just"/>
            <a:r>
              <a:rPr lang="hr-HR" sz="2000" b="1" dirty="0">
                <a:solidFill>
                  <a:schemeClr val="bg1"/>
                </a:solidFill>
              </a:rPr>
              <a:t>(1 a.j. = 150 000 000 kilometara)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Picture 3" descr="300px-Unutarnji_planet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"/>
            <a:ext cx="9144000" cy="685802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85786" y="357166"/>
            <a:ext cx="76438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>
                <a:solidFill>
                  <a:schemeClr val="bg1"/>
                </a:solidFill>
              </a:rPr>
              <a:t>2. Skiciraj </a:t>
            </a:r>
            <a:r>
              <a:rPr lang="pl-PL" sz="2000" b="1" dirty="0">
                <a:solidFill>
                  <a:schemeClr val="bg1"/>
                </a:solidFill>
              </a:rPr>
              <a:t>položaj Jupitera u opoziciji i izračunaj njegovu udaljenost od</a:t>
            </a:r>
          </a:p>
          <a:p>
            <a:r>
              <a:rPr lang="pl-PL" sz="2000" b="1" dirty="0">
                <a:solidFill>
                  <a:schemeClr val="bg1"/>
                </a:solidFill>
              </a:rPr>
              <a:t>od Zemlje u a.j. ? (Jupiter je od Sunca udaljen 5,2 a.j. )</a:t>
            </a:r>
            <a:endParaRPr lang="hr-HR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Picture 3" descr="300px-Unutarnji_planet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"/>
            <a:ext cx="9144000" cy="685802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71472" y="357166"/>
            <a:ext cx="778674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r-HR" sz="2000" b="1" dirty="0" smtClean="0">
                <a:solidFill>
                  <a:schemeClr val="bg1"/>
                </a:solidFill>
              </a:rPr>
              <a:t>3. </a:t>
            </a:r>
            <a:r>
              <a:rPr lang="vi-VN" sz="2000" b="1" dirty="0" smtClean="0">
                <a:solidFill>
                  <a:schemeClr val="bg1"/>
                </a:solidFill>
              </a:rPr>
              <a:t>Koliko </a:t>
            </a:r>
            <a:r>
              <a:rPr lang="vi-VN" sz="2000" b="1" dirty="0">
                <a:solidFill>
                  <a:schemeClr val="bg1"/>
                </a:solidFill>
              </a:rPr>
              <a:t>su međusobno udaljeni Mars i Zemlja ako se </a:t>
            </a:r>
            <a:r>
              <a:rPr lang="vi-VN" sz="2000" b="1" dirty="0" smtClean="0">
                <a:solidFill>
                  <a:schemeClr val="bg1"/>
                </a:solidFill>
              </a:rPr>
              <a:t>Mars</a:t>
            </a:r>
            <a:r>
              <a:rPr lang="hr-HR" sz="2000" b="1" dirty="0" smtClean="0">
                <a:solidFill>
                  <a:schemeClr val="bg1"/>
                </a:solidFill>
              </a:rPr>
              <a:t> </a:t>
            </a:r>
            <a:r>
              <a:rPr lang="vi-VN" sz="2000" b="1" dirty="0" smtClean="0">
                <a:solidFill>
                  <a:schemeClr val="bg1"/>
                </a:solidFill>
              </a:rPr>
              <a:t>nalazi </a:t>
            </a:r>
            <a:r>
              <a:rPr lang="vi-VN" sz="2000" b="1" dirty="0">
                <a:solidFill>
                  <a:schemeClr val="bg1"/>
                </a:solidFill>
              </a:rPr>
              <a:t>u opoziciji</a:t>
            </a:r>
            <a:r>
              <a:rPr lang="vi-VN" sz="2000" b="1" dirty="0" smtClean="0">
                <a:solidFill>
                  <a:schemeClr val="bg1"/>
                </a:solidFill>
              </a:rPr>
              <a:t>?</a:t>
            </a:r>
            <a:r>
              <a:rPr lang="hr-HR" sz="2000" b="1" dirty="0" smtClean="0">
                <a:solidFill>
                  <a:schemeClr val="bg1"/>
                </a:solidFill>
              </a:rPr>
              <a:t> Skiciraj!</a:t>
            </a:r>
            <a:endParaRPr lang="vi-VN" sz="2000" b="1" dirty="0">
              <a:solidFill>
                <a:schemeClr val="bg1"/>
              </a:solidFill>
            </a:endParaRPr>
          </a:p>
          <a:p>
            <a:pPr algn="just"/>
            <a:r>
              <a:rPr lang="hr-HR" sz="2000" b="1" dirty="0">
                <a:solidFill>
                  <a:schemeClr val="bg1"/>
                </a:solidFill>
              </a:rPr>
              <a:t>Udaljenost Marsa od Sunca iznosi 1,6 astronomskih jedinica. Rezultat iskaži </a:t>
            </a:r>
            <a:r>
              <a:rPr lang="hr-HR" sz="2000" b="1" dirty="0" smtClean="0">
                <a:solidFill>
                  <a:schemeClr val="bg1"/>
                </a:solidFill>
              </a:rPr>
              <a:t>u astronomskim </a:t>
            </a:r>
            <a:r>
              <a:rPr lang="hr-HR" sz="2000" b="1" dirty="0">
                <a:solidFill>
                  <a:schemeClr val="bg1"/>
                </a:solidFill>
              </a:rPr>
              <a:t>jedinicama.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Picture 3" descr="300px-Unutarnji_planet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"/>
            <a:ext cx="9144000" cy="685802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42910" y="357166"/>
            <a:ext cx="78581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r-HR" sz="2000" b="1" dirty="0" smtClean="0">
                <a:solidFill>
                  <a:schemeClr val="bg1"/>
                </a:solidFill>
              </a:rPr>
              <a:t>4. </a:t>
            </a:r>
            <a:r>
              <a:rPr lang="vi-VN" sz="2000" b="1" dirty="0" smtClean="0">
                <a:solidFill>
                  <a:schemeClr val="bg1"/>
                </a:solidFill>
              </a:rPr>
              <a:t>Kolika </a:t>
            </a:r>
            <a:r>
              <a:rPr lang="vi-VN" sz="2000" b="1" dirty="0">
                <a:solidFill>
                  <a:schemeClr val="bg1"/>
                </a:solidFill>
              </a:rPr>
              <a:t>je udaljenost između Venere i Marsa ako se, gledano sa </a:t>
            </a:r>
            <a:r>
              <a:rPr lang="vi-VN" sz="2000" b="1" dirty="0" smtClean="0">
                <a:solidFill>
                  <a:schemeClr val="bg1"/>
                </a:solidFill>
              </a:rPr>
              <a:t>Zemlje</a:t>
            </a:r>
            <a:r>
              <a:rPr lang="hr-HR" sz="2000" b="1" dirty="0" smtClean="0">
                <a:solidFill>
                  <a:schemeClr val="bg1"/>
                </a:solidFill>
              </a:rPr>
              <a:t>,</a:t>
            </a:r>
            <a:r>
              <a:rPr lang="vi-VN" sz="2000" b="1" dirty="0" smtClean="0">
                <a:solidFill>
                  <a:schemeClr val="bg1"/>
                </a:solidFill>
              </a:rPr>
              <a:t> </a:t>
            </a:r>
            <a:r>
              <a:rPr lang="vi-VN" sz="2000" b="1" dirty="0">
                <a:solidFill>
                  <a:schemeClr val="bg1"/>
                </a:solidFill>
              </a:rPr>
              <a:t>Venera nalazi u donjoj </a:t>
            </a:r>
            <a:r>
              <a:rPr lang="vi-VN" sz="2000" b="1" dirty="0" smtClean="0">
                <a:solidFill>
                  <a:schemeClr val="bg1"/>
                </a:solidFill>
              </a:rPr>
              <a:t>konjunkciji,</a:t>
            </a:r>
            <a:r>
              <a:rPr lang="hr-HR" sz="2000" b="1" dirty="0" smtClean="0">
                <a:solidFill>
                  <a:schemeClr val="bg1"/>
                </a:solidFill>
              </a:rPr>
              <a:t> </a:t>
            </a:r>
            <a:r>
              <a:rPr lang="vi-VN" sz="2000" b="1" dirty="0" smtClean="0">
                <a:solidFill>
                  <a:schemeClr val="bg1"/>
                </a:solidFill>
              </a:rPr>
              <a:t>a </a:t>
            </a:r>
            <a:r>
              <a:rPr lang="vi-VN" sz="2000" b="1" dirty="0">
                <a:solidFill>
                  <a:schemeClr val="bg1"/>
                </a:solidFill>
              </a:rPr>
              <a:t>Mars u </a:t>
            </a:r>
            <a:r>
              <a:rPr lang="vi-VN" sz="2000" b="1" dirty="0" smtClean="0">
                <a:solidFill>
                  <a:schemeClr val="bg1"/>
                </a:solidFill>
              </a:rPr>
              <a:t>konjunkciji</a:t>
            </a:r>
            <a:r>
              <a:rPr lang="hr-HR" sz="2000" b="1" dirty="0" smtClean="0">
                <a:solidFill>
                  <a:schemeClr val="bg1"/>
                </a:solidFill>
              </a:rPr>
              <a:t> ?</a:t>
            </a:r>
          </a:p>
          <a:p>
            <a:pPr algn="just"/>
            <a:endParaRPr lang="hr-HR" sz="2000" b="1" dirty="0">
              <a:solidFill>
                <a:schemeClr val="bg1"/>
              </a:solidFill>
            </a:endParaRPr>
          </a:p>
          <a:p>
            <a:pPr algn="just"/>
            <a:r>
              <a:rPr lang="vi-VN" sz="2000" b="1" dirty="0" smtClean="0">
                <a:solidFill>
                  <a:schemeClr val="bg1"/>
                </a:solidFill>
              </a:rPr>
              <a:t>Srednja </a:t>
            </a:r>
            <a:r>
              <a:rPr lang="vi-VN" sz="2000" b="1" dirty="0">
                <a:solidFill>
                  <a:schemeClr val="bg1"/>
                </a:solidFill>
              </a:rPr>
              <a:t>udaljenost Marsa od Sunca je 1,524 a.j., a Venerina srednja udaljenost od Sunca je 0,72 a.j. </a:t>
            </a:r>
            <a:endParaRPr lang="hr-HR" sz="2000" b="1" dirty="0" smtClean="0">
              <a:solidFill>
                <a:schemeClr val="bg1"/>
              </a:solidFill>
            </a:endParaRPr>
          </a:p>
          <a:p>
            <a:pPr algn="just"/>
            <a:endParaRPr lang="hr-HR" sz="2000" b="1" dirty="0" smtClean="0">
              <a:solidFill>
                <a:schemeClr val="bg1"/>
              </a:solidFill>
            </a:endParaRPr>
          </a:p>
          <a:p>
            <a:pPr algn="just"/>
            <a:r>
              <a:rPr lang="vi-VN" sz="2000" b="1" dirty="0" smtClean="0">
                <a:solidFill>
                  <a:schemeClr val="bg1"/>
                </a:solidFill>
              </a:rPr>
              <a:t>Nacrtaj </a:t>
            </a:r>
            <a:r>
              <a:rPr lang="vi-VN" sz="2000" b="1" dirty="0">
                <a:solidFill>
                  <a:schemeClr val="bg1"/>
                </a:solidFill>
              </a:rPr>
              <a:t>skicu s međusobnim prikazom položaja Venere, Zemlje i Marsa na stazama oko Sunca. </a:t>
            </a:r>
            <a:endParaRPr lang="hr-HR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Picture 3" descr="300px-Unutarnji_planet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"/>
            <a:ext cx="9144000" cy="685802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00034" y="285728"/>
            <a:ext cx="807249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b="1" dirty="0" smtClean="0">
                <a:solidFill>
                  <a:schemeClr val="bg1"/>
                </a:solidFill>
              </a:rPr>
              <a:t>5. Venera </a:t>
            </a:r>
            <a:r>
              <a:rPr lang="pl-PL" b="1" dirty="0">
                <a:solidFill>
                  <a:schemeClr val="bg1"/>
                </a:solidFill>
              </a:rPr>
              <a:t>se nalazi u položaju gornje konjunkcije, a Saturn u položaju opozicije u odnosu </a:t>
            </a:r>
            <a:r>
              <a:rPr lang="pl-PL" b="1" dirty="0" smtClean="0">
                <a:solidFill>
                  <a:schemeClr val="bg1"/>
                </a:solidFill>
              </a:rPr>
              <a:t>na </a:t>
            </a:r>
            <a:r>
              <a:rPr lang="hr-HR" b="1" dirty="0" smtClean="0">
                <a:solidFill>
                  <a:schemeClr val="bg1"/>
                </a:solidFill>
              </a:rPr>
              <a:t>Zemlju </a:t>
            </a:r>
            <a:r>
              <a:rPr lang="hr-HR" b="1" dirty="0">
                <a:solidFill>
                  <a:schemeClr val="bg1"/>
                </a:solidFill>
              </a:rPr>
              <a:t>i Sunce.</a:t>
            </a:r>
          </a:p>
          <a:p>
            <a:pPr algn="just"/>
            <a:r>
              <a:rPr lang="hr-HR" b="1" dirty="0">
                <a:solidFill>
                  <a:schemeClr val="bg1"/>
                </a:solidFill>
              </a:rPr>
              <a:t>a) Nacrtaj navedene položaje Venere, Saturna, Zemlje i Sunca pretpostavljajući da su </a:t>
            </a:r>
            <a:r>
              <a:rPr lang="hr-HR" b="1" dirty="0" smtClean="0">
                <a:solidFill>
                  <a:schemeClr val="bg1"/>
                </a:solidFill>
              </a:rPr>
              <a:t>staze navedenih </a:t>
            </a:r>
            <a:r>
              <a:rPr lang="hr-HR" b="1" dirty="0">
                <a:solidFill>
                  <a:schemeClr val="bg1"/>
                </a:solidFill>
              </a:rPr>
              <a:t>planeta kružnice.</a:t>
            </a:r>
          </a:p>
          <a:p>
            <a:pPr algn="just"/>
            <a:r>
              <a:rPr lang="hr-HR" b="1" dirty="0">
                <a:solidFill>
                  <a:schemeClr val="bg1"/>
                </a:solidFill>
              </a:rPr>
              <a:t>b) Odredite udaljenost Venere od Zemlje, Saturna od Venere te Saturna od Zemlje u </a:t>
            </a:r>
            <a:r>
              <a:rPr lang="hr-HR" b="1" dirty="0" smtClean="0">
                <a:solidFill>
                  <a:schemeClr val="bg1"/>
                </a:solidFill>
              </a:rPr>
              <a:t>tom trenutku </a:t>
            </a:r>
            <a:r>
              <a:rPr lang="hr-HR" b="1" dirty="0">
                <a:solidFill>
                  <a:schemeClr val="bg1"/>
                </a:solidFill>
              </a:rPr>
              <a:t>ako je srednja udaljenost Venere od Sunca 0,72 AJ, a Saturna od Sunca 9,58 AJ.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515</Words>
  <Application>Microsoft Office PowerPoint</Application>
  <PresentationFormat>On-screen Show (4:3)</PresentationFormat>
  <Paragraphs>53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1</cp:revision>
  <dcterms:created xsi:type="dcterms:W3CDTF">2019-12-12T08:59:17Z</dcterms:created>
  <dcterms:modified xsi:type="dcterms:W3CDTF">2019-12-12T10:40:41Z</dcterms:modified>
</cp:coreProperties>
</file>