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7" r:id="rId2"/>
    <p:sldId id="258" r:id="rId3"/>
    <p:sldId id="288" r:id="rId4"/>
    <p:sldId id="259" r:id="rId5"/>
    <p:sldId id="301" r:id="rId6"/>
    <p:sldId id="300" r:id="rId7"/>
    <p:sldId id="261" r:id="rId8"/>
    <p:sldId id="262" r:id="rId9"/>
    <p:sldId id="295" r:id="rId10"/>
    <p:sldId id="263" r:id="rId11"/>
    <p:sldId id="264" r:id="rId12"/>
    <p:sldId id="282" r:id="rId13"/>
    <p:sldId id="266" r:id="rId14"/>
    <p:sldId id="267" r:id="rId15"/>
    <p:sldId id="296" r:id="rId16"/>
    <p:sldId id="297" r:id="rId17"/>
    <p:sldId id="268" r:id="rId18"/>
    <p:sldId id="269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09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F4EF7-AFAA-469F-A209-D66A3A4D9C1A}" type="datetimeFigureOut">
              <a:rPr lang="hr-HR" smtClean="0"/>
              <a:pPr/>
              <a:t>30.10.2019.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AFFE3-0FAC-4109-B94F-CEDD43AC58B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30.10.2019.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30.10.2019.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30.10.2019.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30.10.2019.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30.10.2019.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30.10.2019.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30.10.2019.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30.10.2019.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30.10.2019.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30.10.2019.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30.10.2019.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BA160E-8A52-4597-92E2-16FE00E96830}" type="datetimeFigureOut">
              <a:rPr lang="hr-HR" smtClean="0"/>
              <a:pPr/>
              <a:t>30.10.2019.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normal_12377507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0870" y="1524000"/>
            <a:ext cx="6102259" cy="45720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90080" cy="1228998"/>
          </a:xfrm>
        </p:spPr>
        <p:txBody>
          <a:bodyPr>
            <a:normAutofit fontScale="90000"/>
          </a:bodyPr>
          <a:lstStyle/>
          <a:p>
            <a:r>
              <a:rPr lang="hr-HR" sz="5300" dirty="0" smtClean="0"/>
              <a:t>UPOZNAJEMO  ZVIJEŽĐA</a:t>
            </a:r>
            <a:br>
              <a:rPr lang="hr-HR" sz="5300" dirty="0" smtClean="0"/>
            </a:br>
            <a:r>
              <a:rPr lang="hr-HR" dirty="0" smtClean="0"/>
              <a:t>Jesensko  i  zimsko nebo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29614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OVAN (</a:t>
            </a:r>
            <a:r>
              <a:rPr lang="hr-HR" dirty="0" err="1" smtClean="0"/>
              <a:t>Aries</a:t>
            </a:r>
            <a:r>
              <a:rPr lang="hr-HR" dirty="0" smtClean="0"/>
              <a:t>)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99592" y="1524000"/>
            <a:ext cx="4193616" cy="4191016"/>
          </a:xfrm>
        </p:spPr>
        <p:txBody>
          <a:bodyPr>
            <a:normAutofit fontScale="92500"/>
          </a:bodyPr>
          <a:lstStyle/>
          <a:p>
            <a:r>
              <a:rPr lang="hr-HR" sz="2400" dirty="0" smtClean="0"/>
              <a:t>-sjajnije zvijezde  :                     </a:t>
            </a:r>
            <a:r>
              <a:rPr lang="el-GR" sz="2400" dirty="0" smtClean="0"/>
              <a:t>α</a:t>
            </a:r>
            <a:r>
              <a:rPr lang="hr-HR" sz="2400" dirty="0" smtClean="0"/>
              <a:t> Ari=</a:t>
            </a:r>
            <a:r>
              <a:rPr lang="hr-HR" sz="2400" dirty="0" err="1" smtClean="0"/>
              <a:t>Hamal</a:t>
            </a:r>
            <a:r>
              <a:rPr lang="hr-HR" sz="2400" dirty="0" smtClean="0"/>
              <a:t> ( m =2,00),          </a:t>
            </a:r>
            <a:r>
              <a:rPr lang="el-GR" sz="2400" dirty="0" smtClean="0"/>
              <a:t>β</a:t>
            </a:r>
            <a:r>
              <a:rPr lang="hr-HR" sz="2400" dirty="0" smtClean="0"/>
              <a:t> Ari=</a:t>
            </a:r>
            <a:r>
              <a:rPr lang="hr-HR" sz="2400" dirty="0" err="1" smtClean="0"/>
              <a:t>Sheratan</a:t>
            </a:r>
            <a:r>
              <a:rPr lang="hr-HR" sz="2400" dirty="0" smtClean="0"/>
              <a:t> ( m=2,64),</a:t>
            </a:r>
          </a:p>
          <a:p>
            <a:pPr>
              <a:buNone/>
            </a:pPr>
            <a:r>
              <a:rPr lang="hr-HR" sz="2400" dirty="0" smtClean="0"/>
              <a:t>    </a:t>
            </a:r>
            <a:r>
              <a:rPr lang="el-GR" sz="2400" dirty="0" smtClean="0"/>
              <a:t>γ</a:t>
            </a:r>
            <a:r>
              <a:rPr lang="hr-HR" sz="2400" dirty="0" smtClean="0"/>
              <a:t> Ari=</a:t>
            </a:r>
            <a:r>
              <a:rPr lang="hr-HR" sz="2400" dirty="0" err="1" smtClean="0"/>
              <a:t>Mesartim</a:t>
            </a:r>
            <a:r>
              <a:rPr lang="hr-HR" sz="2400" dirty="0" smtClean="0"/>
              <a:t> (m=3,88), </a:t>
            </a:r>
          </a:p>
          <a:p>
            <a:pPr>
              <a:buNone/>
            </a:pPr>
            <a:r>
              <a:rPr lang="hr-HR" sz="2400" dirty="0" smtClean="0"/>
              <a:t>       vizualno dvostruka zvijezda ,</a:t>
            </a:r>
          </a:p>
          <a:p>
            <a:pPr>
              <a:buNone/>
            </a:pPr>
            <a:r>
              <a:rPr lang="hr-HR" sz="2400" dirty="0" smtClean="0"/>
              <a:t>    δ Ari=</a:t>
            </a:r>
            <a:r>
              <a:rPr lang="hr-HR" sz="2400" dirty="0" err="1" smtClean="0"/>
              <a:t>Botein</a:t>
            </a:r>
            <a:r>
              <a:rPr lang="hr-HR" sz="2400" dirty="0" smtClean="0"/>
              <a:t> (m=4,35) .</a:t>
            </a:r>
          </a:p>
          <a:p>
            <a:pPr>
              <a:buNone/>
            </a:pPr>
            <a:endParaRPr lang="hr-HR" sz="2400" dirty="0" smtClean="0"/>
          </a:p>
          <a:p>
            <a:r>
              <a:rPr lang="hr-HR" sz="2400" dirty="0" smtClean="0"/>
              <a:t>u zviježđu se nekada nalazila proljetna točka pa je proljetna točka zadržala simbol </a:t>
            </a:r>
            <a:r>
              <a:rPr lang="hr-HR" sz="2400" dirty="0" smtClean="0"/>
              <a:t>ovna.</a:t>
            </a:r>
            <a:endParaRPr lang="hr-HR" sz="2400" dirty="0" smtClean="0"/>
          </a:p>
          <a:p>
            <a:endParaRPr lang="hr-HR" dirty="0"/>
          </a:p>
        </p:txBody>
      </p:sp>
      <p:pic>
        <p:nvPicPr>
          <p:cNvPr id="5" name="Rezervirano mjesto sadržaja 4" descr="Scan-120527-0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628801"/>
            <a:ext cx="3657600" cy="3667182"/>
          </a:xfrm>
        </p:spPr>
      </p:pic>
      <p:sp>
        <p:nvSpPr>
          <p:cNvPr id="6" name="TextBox 5"/>
          <p:cNvSpPr txBox="1"/>
          <p:nvPr/>
        </p:nvSpPr>
        <p:spPr>
          <a:xfrm>
            <a:off x="7572396" y="3357562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Sheratan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3834" y="3643314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Mesartim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572132" y="3714752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Botein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6286512" y="2428869"/>
            <a:ext cx="6703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Bharani</a:t>
            </a:r>
            <a:endParaRPr lang="hr-H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TROKUT ( </a:t>
            </a:r>
            <a:r>
              <a:rPr lang="hr-HR" dirty="0" err="1" smtClean="0"/>
              <a:t>Triangulum</a:t>
            </a:r>
            <a:r>
              <a:rPr lang="hr-HR" dirty="0" smtClean="0"/>
              <a:t>)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28596" y="1524000"/>
            <a:ext cx="4664612" cy="466344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jugoistočno od </a:t>
            </a:r>
            <a:r>
              <a:rPr lang="hr-HR" sz="2400" dirty="0" err="1" smtClean="0"/>
              <a:t>Andromede</a:t>
            </a:r>
            <a:endParaRPr lang="hr-HR" sz="2400" dirty="0" smtClean="0"/>
          </a:p>
          <a:p>
            <a:r>
              <a:rPr lang="hr-HR" sz="2400" dirty="0" smtClean="0"/>
              <a:t>sadrži slabašne zvijezde:</a:t>
            </a:r>
          </a:p>
          <a:p>
            <a:r>
              <a:rPr lang="hr-HR" sz="2400" dirty="0" smtClean="0"/>
              <a:t>Najsjajnija zvijezda je :               </a:t>
            </a:r>
            <a:r>
              <a:rPr lang="el-GR" sz="2400" dirty="0" smtClean="0"/>
              <a:t>β</a:t>
            </a:r>
            <a:r>
              <a:rPr lang="hr-HR" sz="2400" dirty="0" smtClean="0"/>
              <a:t> Tri=Delt0num (m=3)</a:t>
            </a:r>
          </a:p>
          <a:p>
            <a:r>
              <a:rPr lang="hr-HR" sz="2400" dirty="0" smtClean="0"/>
              <a:t>Ostale su : </a:t>
            </a:r>
          </a:p>
          <a:p>
            <a:pPr>
              <a:buNone/>
            </a:pPr>
            <a:r>
              <a:rPr lang="hr-HR" sz="2400" dirty="0" smtClean="0"/>
              <a:t>    </a:t>
            </a:r>
            <a:r>
              <a:rPr lang="el-GR" sz="2400" dirty="0" smtClean="0"/>
              <a:t>α</a:t>
            </a:r>
            <a:r>
              <a:rPr lang="hr-HR" sz="2400" dirty="0" smtClean="0"/>
              <a:t> Tri=</a:t>
            </a:r>
            <a:r>
              <a:rPr lang="hr-HR" sz="2400" dirty="0" err="1" smtClean="0"/>
              <a:t>Methallah</a:t>
            </a:r>
            <a:r>
              <a:rPr lang="hr-HR" sz="2400" dirty="0" smtClean="0"/>
              <a:t> ( m=3,41) , </a:t>
            </a:r>
          </a:p>
          <a:p>
            <a:pPr>
              <a:buNone/>
            </a:pPr>
            <a:r>
              <a:rPr lang="hr-HR" sz="2400" dirty="0" smtClean="0"/>
              <a:t>    </a:t>
            </a:r>
            <a:r>
              <a:rPr lang="el-GR" sz="2400" dirty="0" smtClean="0"/>
              <a:t>γ</a:t>
            </a:r>
            <a:r>
              <a:rPr lang="hr-HR" sz="2400" dirty="0" smtClean="0"/>
              <a:t> Tri (m=4,87), …</a:t>
            </a:r>
          </a:p>
          <a:p>
            <a:pPr>
              <a:buNone/>
            </a:pPr>
            <a:endParaRPr lang="hr-HR" sz="2400" dirty="0" smtClean="0"/>
          </a:p>
          <a:p>
            <a:r>
              <a:rPr lang="hr-HR" sz="2400" dirty="0" smtClean="0"/>
              <a:t>u zviježđu je M 33 – spiralna galaksija</a:t>
            </a:r>
            <a:endParaRPr lang="hr-HR" sz="2400" dirty="0"/>
          </a:p>
        </p:txBody>
      </p:sp>
      <p:pic>
        <p:nvPicPr>
          <p:cNvPr id="5" name="Rezervirano mjesto sadržaja 4" descr="Scan-120527-0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57266" y="1628801"/>
            <a:ext cx="3096768" cy="3096344"/>
          </a:xfrm>
        </p:spPr>
      </p:pic>
      <p:sp>
        <p:nvSpPr>
          <p:cNvPr id="6" name="TextBox 5"/>
          <p:cNvSpPr txBox="1"/>
          <p:nvPr/>
        </p:nvSpPr>
        <p:spPr>
          <a:xfrm>
            <a:off x="6500826" y="2071678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Deltonum</a:t>
            </a:r>
            <a:endParaRPr lang="hr-HR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M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3" y="1447800"/>
            <a:ext cx="5616624" cy="4800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85918" y="152400"/>
            <a:ext cx="6900882" cy="1219200"/>
          </a:xfrm>
        </p:spPr>
        <p:txBody>
          <a:bodyPr/>
          <a:lstStyle/>
          <a:p>
            <a:r>
              <a:rPr lang="hr-HR" dirty="0" smtClean="0"/>
              <a:t>M33 – spiralna galaksija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RIBE ( </a:t>
            </a:r>
            <a:r>
              <a:rPr lang="hr-HR" dirty="0" err="1" smtClean="0"/>
              <a:t>Pisces</a:t>
            </a:r>
            <a:r>
              <a:rPr lang="hr-HR" dirty="0" smtClean="0"/>
              <a:t>)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27584" y="1524000"/>
            <a:ext cx="4265624" cy="466344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između Pegaza i Kita</a:t>
            </a:r>
          </a:p>
          <a:p>
            <a:r>
              <a:rPr lang="hr-HR" sz="2400" dirty="0" smtClean="0"/>
              <a:t>najsjajnije zvijezde :      </a:t>
            </a:r>
            <a:r>
              <a:rPr lang="el-GR" sz="2400" dirty="0" smtClean="0"/>
              <a:t>η</a:t>
            </a:r>
            <a:r>
              <a:rPr lang="hr-HR" sz="2400" dirty="0" err="1" smtClean="0"/>
              <a:t>Psc</a:t>
            </a:r>
            <a:r>
              <a:rPr lang="hr-HR" sz="2400" dirty="0" smtClean="0"/>
              <a:t>= </a:t>
            </a:r>
            <a:r>
              <a:rPr lang="hr-HR" sz="2400" dirty="0" err="1" smtClean="0"/>
              <a:t>Kullat</a:t>
            </a:r>
            <a:r>
              <a:rPr lang="hr-HR" sz="2400" dirty="0" smtClean="0"/>
              <a:t> </a:t>
            </a:r>
            <a:r>
              <a:rPr lang="hr-HR" sz="2400" dirty="0" err="1" smtClean="0"/>
              <a:t>Nunu</a:t>
            </a:r>
            <a:r>
              <a:rPr lang="hr-HR" sz="2400" dirty="0" smtClean="0"/>
              <a:t> (m=3,62) </a:t>
            </a:r>
            <a:r>
              <a:rPr lang="el-GR" sz="2400" dirty="0" smtClean="0"/>
              <a:t>α</a:t>
            </a:r>
            <a:r>
              <a:rPr lang="hr-HR" sz="2400" dirty="0" err="1" smtClean="0"/>
              <a:t>Psc</a:t>
            </a:r>
            <a:r>
              <a:rPr lang="hr-HR" sz="2400" dirty="0" smtClean="0"/>
              <a:t>= </a:t>
            </a:r>
            <a:r>
              <a:rPr lang="hr-HR" sz="2400" dirty="0" err="1" smtClean="0"/>
              <a:t>Alriša</a:t>
            </a:r>
            <a:r>
              <a:rPr lang="hr-HR" sz="2400" dirty="0" smtClean="0"/>
              <a:t> ( m=3,82).</a:t>
            </a:r>
          </a:p>
          <a:p>
            <a:r>
              <a:rPr lang="hr-HR" sz="2400" dirty="0" err="1" smtClean="0"/>
              <a:t>Alriša</a:t>
            </a:r>
            <a:r>
              <a:rPr lang="hr-HR" sz="2400" dirty="0" smtClean="0"/>
              <a:t> – dvostruka zvijezda</a:t>
            </a:r>
          </a:p>
          <a:p>
            <a:r>
              <a:rPr lang="hr-HR" sz="2400" dirty="0" smtClean="0"/>
              <a:t>Van Maanova zvijezda – jedna od bližih (13,8 g.s.)  , bijeli patuljak. </a:t>
            </a:r>
            <a:r>
              <a:rPr lang="hr-HR" sz="2400" dirty="0" smtClean="0"/>
              <a:t>( </a:t>
            </a:r>
            <a:r>
              <a:rPr lang="hr-HR" sz="2400" dirty="0" smtClean="0"/>
              <a:t>m = 12,38).</a:t>
            </a:r>
          </a:p>
          <a:p>
            <a:r>
              <a:rPr lang="hr-HR" sz="2400" dirty="0" smtClean="0"/>
              <a:t>Mnoštvo </a:t>
            </a:r>
            <a:r>
              <a:rPr lang="hr-HR" sz="2400" dirty="0" smtClean="0"/>
              <a:t>dvostrukih sustava      ( </a:t>
            </a:r>
            <a:r>
              <a:rPr lang="el-GR" sz="2400" dirty="0" smtClean="0"/>
              <a:t>ζ</a:t>
            </a:r>
            <a:r>
              <a:rPr lang="hr-HR" sz="2400" dirty="0" smtClean="0"/>
              <a:t> , </a:t>
            </a:r>
            <a:r>
              <a:rPr lang="el-GR" sz="2400" dirty="0" smtClean="0"/>
              <a:t>ι</a:t>
            </a:r>
            <a:r>
              <a:rPr lang="hr-HR" sz="2400" dirty="0" smtClean="0"/>
              <a:t>, </a:t>
            </a:r>
            <a:r>
              <a:rPr lang="el-GR" sz="2400" dirty="0" smtClean="0"/>
              <a:t>ψ</a:t>
            </a:r>
            <a:r>
              <a:rPr lang="hr-HR" sz="2400" dirty="0" smtClean="0"/>
              <a:t> , 65 , 55 , 35 )</a:t>
            </a:r>
          </a:p>
          <a:p>
            <a:r>
              <a:rPr lang="hr-HR" sz="2400" dirty="0" smtClean="0"/>
              <a:t> M 74</a:t>
            </a:r>
          </a:p>
          <a:p>
            <a:endParaRPr lang="hr-HR" dirty="0"/>
          </a:p>
        </p:txBody>
      </p:sp>
      <p:pic>
        <p:nvPicPr>
          <p:cNvPr id="5" name="Rezervirano mjesto sadržaja 4" descr="Scan-120527-0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700808"/>
            <a:ext cx="3657600" cy="3752460"/>
          </a:xfrm>
        </p:spPr>
      </p:pic>
      <p:sp>
        <p:nvSpPr>
          <p:cNvPr id="6" name="TextBox 5"/>
          <p:cNvSpPr txBox="1"/>
          <p:nvPr/>
        </p:nvSpPr>
        <p:spPr>
          <a:xfrm>
            <a:off x="6072198" y="3286124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Kullat Nunu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450057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Alriša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7358083" y="4714884"/>
            <a:ext cx="714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b="1" dirty="0" smtClean="0">
                <a:solidFill>
                  <a:srgbClr val="C00000"/>
                </a:solidFill>
              </a:rPr>
              <a:t>Proljetna</a:t>
            </a:r>
          </a:p>
          <a:p>
            <a:r>
              <a:rPr lang="hr-HR" sz="800" b="1" dirty="0" smtClean="0">
                <a:solidFill>
                  <a:srgbClr val="C00000"/>
                </a:solidFill>
              </a:rPr>
              <a:t>točka</a:t>
            </a:r>
            <a:endParaRPr lang="hr-HR" sz="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VODENJAK ( </a:t>
            </a:r>
            <a:r>
              <a:rPr lang="hr-HR" dirty="0" err="1" smtClean="0"/>
              <a:t>Aquarius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14282" y="1524000"/>
            <a:ext cx="3643338" cy="4663440"/>
          </a:xfrm>
        </p:spPr>
        <p:txBody>
          <a:bodyPr/>
          <a:lstStyle/>
          <a:p>
            <a:r>
              <a:rPr lang="hr-HR" sz="2400" dirty="0" err="1" smtClean="0"/>
              <a:t>razuđeno</a:t>
            </a:r>
            <a:r>
              <a:rPr lang="hr-HR" sz="2400" dirty="0" smtClean="0"/>
              <a:t> zviježđe južno od Pegaza</a:t>
            </a:r>
          </a:p>
          <a:p>
            <a:r>
              <a:rPr lang="hr-HR" sz="2400" dirty="0" smtClean="0"/>
              <a:t>sjajnije zvijezde : </a:t>
            </a:r>
            <a:r>
              <a:rPr lang="el-GR" sz="2400" dirty="0" smtClean="0"/>
              <a:t>α</a:t>
            </a:r>
            <a:r>
              <a:rPr lang="hr-HR" sz="2400" dirty="0" err="1" smtClean="0"/>
              <a:t>Aqr</a:t>
            </a:r>
            <a:r>
              <a:rPr lang="hr-HR" sz="2400" dirty="0" smtClean="0"/>
              <a:t>=</a:t>
            </a:r>
            <a:r>
              <a:rPr lang="hr-HR" sz="2400" dirty="0" err="1" smtClean="0"/>
              <a:t>Sadalmelek</a:t>
            </a:r>
            <a:r>
              <a:rPr lang="hr-HR" sz="2400" dirty="0" smtClean="0"/>
              <a:t> (m=2,96)   i </a:t>
            </a:r>
            <a:r>
              <a:rPr lang="el-GR" sz="2400" dirty="0" smtClean="0"/>
              <a:t>β</a:t>
            </a:r>
            <a:r>
              <a:rPr lang="hr-HR" sz="2400" dirty="0" err="1" smtClean="0"/>
              <a:t>Aqr</a:t>
            </a:r>
            <a:r>
              <a:rPr lang="hr-HR" sz="2400" dirty="0" smtClean="0"/>
              <a:t>=</a:t>
            </a:r>
            <a:r>
              <a:rPr lang="hr-HR" sz="2400" dirty="0" err="1" smtClean="0"/>
              <a:t>Sadalsud</a:t>
            </a:r>
            <a:r>
              <a:rPr lang="hr-HR" sz="2400" dirty="0" smtClean="0"/>
              <a:t> </a:t>
            </a:r>
          </a:p>
          <a:p>
            <a:pPr>
              <a:buNone/>
            </a:pPr>
            <a:r>
              <a:rPr lang="hr-HR" sz="2400" dirty="0" smtClean="0"/>
              <a:t>    (m=2,9)  , sjajni </a:t>
            </a:r>
            <a:r>
              <a:rPr lang="hr-HR" sz="2400" dirty="0" err="1" smtClean="0"/>
              <a:t>veledivovi</a:t>
            </a:r>
            <a:r>
              <a:rPr lang="hr-HR" sz="2400" dirty="0" smtClean="0"/>
              <a:t> ; </a:t>
            </a:r>
          </a:p>
          <a:p>
            <a:pPr>
              <a:buNone/>
            </a:pPr>
            <a:r>
              <a:rPr lang="hr-HR" sz="2400" dirty="0" smtClean="0"/>
              <a:t>   </a:t>
            </a:r>
            <a:r>
              <a:rPr lang="el-GR" sz="2400" dirty="0" smtClean="0"/>
              <a:t>δ</a:t>
            </a:r>
            <a:r>
              <a:rPr lang="hr-HR" sz="2400" dirty="0" err="1" smtClean="0"/>
              <a:t>Aqr</a:t>
            </a:r>
            <a:r>
              <a:rPr lang="hr-HR" sz="2400" dirty="0" smtClean="0"/>
              <a:t>= </a:t>
            </a:r>
            <a:r>
              <a:rPr lang="hr-HR" sz="2400" dirty="0" err="1" smtClean="0"/>
              <a:t>Skat</a:t>
            </a:r>
            <a:r>
              <a:rPr lang="hr-HR" sz="2400" dirty="0" smtClean="0"/>
              <a:t> (m=3,27).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- M 2 , M 72 , M 73</a:t>
            </a:r>
          </a:p>
          <a:p>
            <a:pPr>
              <a:buNone/>
            </a:pPr>
            <a:endParaRPr lang="hr-HR" sz="2400" dirty="0" smtClean="0"/>
          </a:p>
          <a:p>
            <a:endParaRPr lang="hr-HR" dirty="0"/>
          </a:p>
        </p:txBody>
      </p:sp>
      <p:pic>
        <p:nvPicPr>
          <p:cNvPr id="6" name="Rezervirano mjesto sadržaja 5" descr="Aquarius-constellation-map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1934" y="1785926"/>
            <a:ext cx="4857784" cy="4643470"/>
          </a:xfrm>
        </p:spPr>
      </p:pic>
      <p:sp>
        <p:nvSpPr>
          <p:cNvPr id="5" name="TextBox 4"/>
          <p:cNvSpPr txBox="1"/>
          <p:nvPr/>
        </p:nvSpPr>
        <p:spPr>
          <a:xfrm>
            <a:off x="6929454" y="3429000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solidFill>
                  <a:schemeClr val="bg1"/>
                </a:solidFill>
              </a:rPr>
              <a:t>Sadalsud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3071810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Sadalmelek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4286256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solidFill>
                  <a:schemeClr val="bg1"/>
                </a:solidFill>
              </a:rPr>
              <a:t>Skat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4643438" y="3214686"/>
            <a:ext cx="6429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b="1" dirty="0" smtClean="0">
                <a:solidFill>
                  <a:srgbClr val="C00000"/>
                </a:solidFill>
              </a:rPr>
              <a:t>Proljetna</a:t>
            </a:r>
          </a:p>
          <a:p>
            <a:r>
              <a:rPr lang="hr-HR" sz="800" b="1" dirty="0" smtClean="0">
                <a:solidFill>
                  <a:srgbClr val="C00000"/>
                </a:solidFill>
              </a:rPr>
              <a:t>točka</a:t>
            </a:r>
            <a:endParaRPr lang="hr-HR" sz="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457200" y="214290"/>
            <a:ext cx="4040188" cy="785817"/>
          </a:xfrm>
        </p:spPr>
        <p:txBody>
          <a:bodyPr/>
          <a:lstStyle/>
          <a:p>
            <a:r>
              <a:rPr lang="hr-HR" dirty="0" smtClean="0"/>
              <a:t>M 74  ( u Ribama)</a:t>
            </a:r>
            <a:endParaRPr lang="hr-HR" dirty="0"/>
          </a:p>
        </p:txBody>
      </p:sp>
      <p:pic>
        <p:nvPicPr>
          <p:cNvPr id="7" name="Rezervirano mjesto sadržaja 6" descr="BarryYouKnowWhatYouDid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281518" cy="3902871"/>
          </a:xfrm>
        </p:spPr>
      </p:pic>
      <p:pic>
        <p:nvPicPr>
          <p:cNvPr id="8" name="Rezervirano mjesto sadržaja 7" descr="m2noa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9788" y="1643051"/>
            <a:ext cx="4279930" cy="3857652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idx="3"/>
          </p:nvPr>
        </p:nvSpPr>
        <p:spPr>
          <a:xfrm>
            <a:off x="5429256" y="214291"/>
            <a:ext cx="3259132" cy="785818"/>
          </a:xfrm>
        </p:spPr>
        <p:txBody>
          <a:bodyPr/>
          <a:lstStyle/>
          <a:p>
            <a:r>
              <a:rPr lang="hr-HR" dirty="0" smtClean="0"/>
              <a:t>M 2  ( u Vodenjaku)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1214414" y="285729"/>
            <a:ext cx="3282974" cy="571503"/>
          </a:xfrm>
        </p:spPr>
        <p:txBody>
          <a:bodyPr/>
          <a:lstStyle/>
          <a:p>
            <a:r>
              <a:rPr lang="hr-HR" dirty="0" smtClean="0"/>
              <a:t>M 72</a:t>
            </a:r>
            <a:endParaRPr lang="hr-HR" dirty="0"/>
          </a:p>
        </p:txBody>
      </p:sp>
      <p:pic>
        <p:nvPicPr>
          <p:cNvPr id="7" name="Rezervirano mjesto sadržaja 6" descr="m7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4286280" cy="4929222"/>
          </a:xfrm>
        </p:spPr>
      </p:pic>
      <p:pic>
        <p:nvPicPr>
          <p:cNvPr id="8" name="Rezervirano mjesto sadržaja 7" descr="m7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2494" y="1142985"/>
            <a:ext cx="4217224" cy="4972066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idx="3"/>
          </p:nvPr>
        </p:nvSpPr>
        <p:spPr>
          <a:xfrm>
            <a:off x="6143636" y="285729"/>
            <a:ext cx="2544752" cy="500065"/>
          </a:xfrm>
        </p:spPr>
        <p:txBody>
          <a:bodyPr/>
          <a:lstStyle/>
          <a:p>
            <a:r>
              <a:rPr lang="hr-HR" dirty="0" smtClean="0"/>
              <a:t>M 73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JUŽNA   RIBA ( </a:t>
            </a:r>
            <a:r>
              <a:rPr lang="hr-HR" dirty="0" err="1" smtClean="0"/>
              <a:t>Pisces</a:t>
            </a:r>
            <a:r>
              <a:rPr lang="hr-HR" dirty="0" smtClean="0"/>
              <a:t> </a:t>
            </a:r>
            <a:r>
              <a:rPr lang="hr-HR" dirty="0" err="1" smtClean="0"/>
              <a:t>Austrinus</a:t>
            </a:r>
            <a:r>
              <a:rPr lang="hr-HR" dirty="0" smtClean="0"/>
              <a:t>)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755576" y="1524000"/>
            <a:ext cx="3672408" cy="466344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blizu horizonta</a:t>
            </a:r>
          </a:p>
          <a:p>
            <a:pPr>
              <a:buNone/>
            </a:pPr>
            <a:endParaRPr lang="hr-HR" sz="2400" dirty="0" smtClean="0"/>
          </a:p>
          <a:p>
            <a:r>
              <a:rPr lang="el-GR" sz="2400" dirty="0" smtClean="0"/>
              <a:t>α</a:t>
            </a:r>
            <a:r>
              <a:rPr lang="hr-HR" sz="2400" dirty="0" smtClean="0"/>
              <a:t>PsA=Fomalhaut-najjužnija </a:t>
            </a:r>
            <a:r>
              <a:rPr lang="hr-HR" sz="2400" dirty="0" smtClean="0"/>
              <a:t>zvijezda koju možemo ugledati ; m = 1,17 .</a:t>
            </a:r>
          </a:p>
          <a:p>
            <a:r>
              <a:rPr lang="hr-HR" sz="2400" dirty="0" err="1" smtClean="0"/>
              <a:t>βPsA</a:t>
            </a:r>
            <a:r>
              <a:rPr lang="hr-HR" sz="2400" dirty="0" smtClean="0"/>
              <a:t> – “prividno” dvostruki sustav</a:t>
            </a:r>
          </a:p>
          <a:p>
            <a:r>
              <a:rPr lang="hr-HR" sz="2400" dirty="0" err="1" smtClean="0"/>
              <a:t>γPsA</a:t>
            </a:r>
            <a:r>
              <a:rPr lang="hr-HR" sz="2400" dirty="0" smtClean="0"/>
              <a:t> –dvostruki sustav</a:t>
            </a:r>
            <a:endParaRPr lang="hr-HR" sz="2400" dirty="0"/>
          </a:p>
        </p:txBody>
      </p:sp>
      <p:pic>
        <p:nvPicPr>
          <p:cNvPr id="5" name="Rezervirano mjesto sadržaja 4" descr="Juzna riba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700808"/>
            <a:ext cx="3816424" cy="3096344"/>
          </a:xfrm>
        </p:spPr>
      </p:pic>
      <p:sp>
        <p:nvSpPr>
          <p:cNvPr id="6" name="Pravokutnik 5"/>
          <p:cNvSpPr/>
          <p:nvPr/>
        </p:nvSpPr>
        <p:spPr>
          <a:xfrm>
            <a:off x="5072066" y="3357562"/>
            <a:ext cx="6110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Aboras</a:t>
            </a:r>
            <a:endParaRPr lang="hr-H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GUŠTERICA ( </a:t>
            </a:r>
            <a:r>
              <a:rPr lang="hr-HR" dirty="0" err="1" smtClean="0"/>
              <a:t>Lacerta</a:t>
            </a:r>
            <a:r>
              <a:rPr lang="hr-HR" dirty="0" smtClean="0"/>
              <a:t>)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500594" cy="504445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neugledno zviježđe u prostoru između </a:t>
            </a:r>
            <a:r>
              <a:rPr lang="hr-HR" sz="2400" dirty="0" err="1" smtClean="0"/>
              <a:t>Cefeja</a:t>
            </a:r>
            <a:r>
              <a:rPr lang="hr-HR" sz="2400" dirty="0" smtClean="0"/>
              <a:t> , </a:t>
            </a:r>
            <a:r>
              <a:rPr lang="hr-HR" sz="2400" dirty="0" err="1" smtClean="0"/>
              <a:t>Kasiopeje</a:t>
            </a:r>
            <a:r>
              <a:rPr lang="hr-HR" sz="2400" dirty="0" smtClean="0"/>
              <a:t> , </a:t>
            </a:r>
            <a:r>
              <a:rPr lang="hr-HR" sz="2400" dirty="0" err="1" smtClean="0"/>
              <a:t>Andromede</a:t>
            </a:r>
            <a:r>
              <a:rPr lang="hr-HR" sz="2400" dirty="0" smtClean="0"/>
              <a:t> , Pegaza i Labuda</a:t>
            </a:r>
          </a:p>
          <a:p>
            <a:r>
              <a:rPr lang="hr-HR" sz="2400" dirty="0" smtClean="0"/>
              <a:t>Najsjajnija zvijezda  </a:t>
            </a:r>
            <a:r>
              <a:rPr lang="el-GR" sz="2400" dirty="0" smtClean="0"/>
              <a:t>α</a:t>
            </a:r>
            <a:r>
              <a:rPr lang="hr-HR" sz="2400" dirty="0" smtClean="0"/>
              <a:t> </a:t>
            </a:r>
            <a:r>
              <a:rPr lang="hr-HR" sz="2400" dirty="0" err="1" smtClean="0"/>
              <a:t>Lac</a:t>
            </a:r>
            <a:r>
              <a:rPr lang="hr-HR" sz="2400" dirty="0" smtClean="0"/>
              <a:t> ima  m= 3,8  je dvojna zvijezda</a:t>
            </a:r>
          </a:p>
          <a:p>
            <a:r>
              <a:rPr lang="el-GR" sz="2400" dirty="0" smtClean="0"/>
              <a:t>β</a:t>
            </a:r>
            <a:r>
              <a:rPr lang="hr-HR" sz="2400" dirty="0" smtClean="0"/>
              <a:t> </a:t>
            </a:r>
            <a:r>
              <a:rPr lang="hr-HR" sz="2400" dirty="0" err="1" smtClean="0"/>
              <a:t>Lac</a:t>
            </a:r>
            <a:r>
              <a:rPr lang="hr-HR" sz="2400" dirty="0" smtClean="0"/>
              <a:t> je promjenjiva zvijezda   ( 6,1 &lt; m &lt; 6,8)</a:t>
            </a:r>
          </a:p>
          <a:p>
            <a:r>
              <a:rPr lang="hr-HR" sz="2400" dirty="0" smtClean="0"/>
              <a:t>NGC 7243 –otvoreni zvjezdani skup (m=6,4)</a:t>
            </a:r>
          </a:p>
          <a:p>
            <a:r>
              <a:rPr lang="hr-HR" sz="2400" dirty="0" smtClean="0"/>
              <a:t>BL </a:t>
            </a:r>
            <a:r>
              <a:rPr lang="hr-HR" sz="2400" dirty="0" err="1" smtClean="0"/>
              <a:t>Lacertae</a:t>
            </a:r>
            <a:r>
              <a:rPr lang="hr-HR" sz="2400" dirty="0" smtClean="0"/>
              <a:t> – “zvjezdica” koja je galaksija veoma aktivna        ( </a:t>
            </a:r>
            <a:r>
              <a:rPr lang="hr-HR" sz="2400" dirty="0" err="1" smtClean="0"/>
              <a:t>blazar</a:t>
            </a:r>
            <a:r>
              <a:rPr lang="hr-HR" sz="2400" dirty="0" smtClean="0"/>
              <a:t>)</a:t>
            </a:r>
          </a:p>
          <a:p>
            <a:pPr>
              <a:buNone/>
            </a:pPr>
            <a:endParaRPr lang="hr-HR" sz="2400" dirty="0" smtClean="0"/>
          </a:p>
          <a:p>
            <a:endParaRPr lang="hr-HR" dirty="0"/>
          </a:p>
        </p:txBody>
      </p:sp>
      <p:pic>
        <p:nvPicPr>
          <p:cNvPr id="7" name="Rezervirano mjesto sadržaja 6" descr="lac_SH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285860"/>
            <a:ext cx="4143404" cy="44507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jese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1" y="2133600"/>
            <a:ext cx="6264696" cy="4463752"/>
          </a:xfrm>
        </p:spPr>
      </p:pic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908720"/>
            <a:ext cx="8507288" cy="1196744"/>
          </a:xfrm>
        </p:spPr>
        <p:txBody>
          <a:bodyPr>
            <a:normAutofit fontScale="85000" lnSpcReduction="10000"/>
          </a:bodyPr>
          <a:lstStyle/>
          <a:p>
            <a:r>
              <a:rPr lang="hr-HR" sz="2400" dirty="0" smtClean="0"/>
              <a:t>Početkom studenog navečer osim cirkumpolarnih zviježđa vidimo još  </a:t>
            </a:r>
            <a:r>
              <a:rPr lang="hr-HR" sz="2400" dirty="0" err="1" smtClean="0"/>
              <a:t>Andromedu</a:t>
            </a:r>
            <a:r>
              <a:rPr lang="hr-HR" sz="2400" dirty="0" smtClean="0"/>
              <a:t> , Pegaza , Trokut , Ovna , Ribe , Kita , Vodenjaka i  Južnu ribu .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619934"/>
          </a:xfrm>
        </p:spPr>
        <p:txBody>
          <a:bodyPr>
            <a:normAutofit fontScale="90000"/>
          </a:bodyPr>
          <a:lstStyle/>
          <a:p>
            <a:r>
              <a:rPr lang="hr-HR" sz="4000" dirty="0" smtClean="0"/>
              <a:t>JESENSKO  NEBO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7" descr="listopad-B-ma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725355"/>
            <a:ext cx="7488832" cy="4511957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Listopad oko 22 h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/>
          <a:lstStyle/>
          <a:p>
            <a:r>
              <a:rPr lang="hr-HR" dirty="0" smtClean="0"/>
              <a:t>ANDROMEDA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429156" cy="5857916"/>
          </a:xfrm>
        </p:spPr>
        <p:txBody>
          <a:bodyPr>
            <a:normAutofit fontScale="40000" lnSpcReduction="20000"/>
          </a:bodyPr>
          <a:lstStyle/>
          <a:p>
            <a:r>
              <a:rPr lang="hr-HR" sz="4200" dirty="0" smtClean="0"/>
              <a:t>Najsjajnije zvijezde su :</a:t>
            </a:r>
          </a:p>
          <a:p>
            <a:pPr>
              <a:buNone/>
            </a:pPr>
            <a:r>
              <a:rPr lang="hr-HR" sz="4200" dirty="0" smtClean="0"/>
              <a:t>     </a:t>
            </a:r>
            <a:r>
              <a:rPr lang="el-GR" sz="4200" dirty="0" smtClean="0"/>
              <a:t>α</a:t>
            </a:r>
            <a:r>
              <a:rPr lang="hr-HR" sz="4200" dirty="0" smtClean="0"/>
              <a:t> </a:t>
            </a:r>
            <a:r>
              <a:rPr lang="hr-HR" sz="4200" dirty="0" err="1" smtClean="0"/>
              <a:t>And</a:t>
            </a:r>
            <a:r>
              <a:rPr lang="hr-HR" sz="4200" dirty="0" smtClean="0"/>
              <a:t> = </a:t>
            </a:r>
            <a:r>
              <a:rPr lang="hr-HR" sz="4200" dirty="0" err="1" smtClean="0"/>
              <a:t>Širak</a:t>
            </a:r>
            <a:r>
              <a:rPr lang="hr-HR" sz="4200" dirty="0" smtClean="0"/>
              <a:t> , 2,02 &lt; m &lt; 2,06 , </a:t>
            </a:r>
            <a:r>
              <a:rPr lang="hr-HR" sz="4200" dirty="0" err="1" smtClean="0"/>
              <a:t>kratkoperiodična</a:t>
            </a:r>
            <a:r>
              <a:rPr lang="hr-HR" sz="4200" dirty="0" smtClean="0"/>
              <a:t> promjenjiva zvijezda ( T = 23,19 d) , </a:t>
            </a:r>
          </a:p>
          <a:p>
            <a:pPr>
              <a:buNone/>
            </a:pPr>
            <a:r>
              <a:rPr lang="hr-HR" sz="4200" dirty="0" smtClean="0"/>
              <a:t>     </a:t>
            </a:r>
            <a:r>
              <a:rPr lang="el-GR" sz="4200" dirty="0" smtClean="0"/>
              <a:t>β</a:t>
            </a:r>
            <a:r>
              <a:rPr lang="hr-HR" sz="4200" dirty="0" smtClean="0"/>
              <a:t> </a:t>
            </a:r>
            <a:r>
              <a:rPr lang="hr-HR" sz="4200" dirty="0" err="1" smtClean="0"/>
              <a:t>And</a:t>
            </a:r>
            <a:r>
              <a:rPr lang="hr-HR" sz="4200" dirty="0" smtClean="0"/>
              <a:t> = </a:t>
            </a:r>
            <a:r>
              <a:rPr lang="hr-HR" sz="4200" dirty="0" err="1" smtClean="0"/>
              <a:t>Mirrah</a:t>
            </a:r>
            <a:r>
              <a:rPr lang="hr-HR" sz="4200" dirty="0" smtClean="0"/>
              <a:t> , m = 2,07</a:t>
            </a:r>
          </a:p>
          <a:p>
            <a:pPr>
              <a:buNone/>
            </a:pPr>
            <a:r>
              <a:rPr lang="hr-HR" sz="4200" dirty="0" smtClean="0"/>
              <a:t>     </a:t>
            </a:r>
            <a:r>
              <a:rPr lang="el-GR" sz="4200" dirty="0" smtClean="0"/>
              <a:t>γ</a:t>
            </a:r>
            <a:r>
              <a:rPr lang="hr-HR" sz="4200" dirty="0" smtClean="0"/>
              <a:t> </a:t>
            </a:r>
            <a:r>
              <a:rPr lang="hr-HR" sz="4200" dirty="0" err="1" smtClean="0"/>
              <a:t>And</a:t>
            </a:r>
            <a:r>
              <a:rPr lang="hr-HR" sz="4200" dirty="0" smtClean="0"/>
              <a:t> = </a:t>
            </a:r>
            <a:r>
              <a:rPr lang="hr-HR" sz="4200" dirty="0" err="1" smtClean="0"/>
              <a:t>Alamak</a:t>
            </a:r>
            <a:r>
              <a:rPr lang="hr-HR" sz="4200" dirty="0" smtClean="0"/>
              <a:t> , m = 2,26, dvojna zvijezda</a:t>
            </a:r>
          </a:p>
          <a:p>
            <a:r>
              <a:rPr lang="hr-HR" sz="4200" dirty="0" smtClean="0"/>
              <a:t>Širak ( α And ) u Andromedi  je na pravcu od  Sjevernjače  kroz  Kaf (u  Kasiopeji) dvostruko dalje nego Kaf . </a:t>
            </a:r>
          </a:p>
          <a:p>
            <a:r>
              <a:rPr lang="hr-HR" sz="4200" dirty="0" smtClean="0"/>
              <a:t>Zvijezde </a:t>
            </a:r>
            <a:r>
              <a:rPr lang="hr-HR" sz="4200" dirty="0" err="1" smtClean="0"/>
              <a:t>Mirrah</a:t>
            </a:r>
            <a:r>
              <a:rPr lang="hr-HR" sz="4200" dirty="0" smtClean="0"/>
              <a:t> (</a:t>
            </a:r>
            <a:r>
              <a:rPr lang="el-GR" sz="4200" dirty="0" smtClean="0"/>
              <a:t>β</a:t>
            </a:r>
            <a:r>
              <a:rPr lang="hr-HR" sz="4200" dirty="0" smtClean="0"/>
              <a:t> </a:t>
            </a:r>
            <a:r>
              <a:rPr lang="hr-HR" sz="4200" dirty="0" err="1" smtClean="0"/>
              <a:t>And</a:t>
            </a:r>
            <a:r>
              <a:rPr lang="hr-HR" sz="4200" dirty="0" smtClean="0"/>
              <a:t>) i </a:t>
            </a:r>
            <a:r>
              <a:rPr lang="hr-HR" sz="4200" dirty="0" err="1" smtClean="0"/>
              <a:t>Alamak</a:t>
            </a:r>
            <a:r>
              <a:rPr lang="hr-HR" sz="4200" dirty="0" smtClean="0"/>
              <a:t> ( </a:t>
            </a:r>
            <a:r>
              <a:rPr lang="el-GR" sz="4200" dirty="0" smtClean="0"/>
              <a:t>γ</a:t>
            </a:r>
            <a:r>
              <a:rPr lang="hr-HR" sz="4200" dirty="0" smtClean="0"/>
              <a:t> </a:t>
            </a:r>
            <a:r>
              <a:rPr lang="hr-HR" sz="4200" dirty="0" err="1" smtClean="0"/>
              <a:t>And</a:t>
            </a:r>
            <a:r>
              <a:rPr lang="hr-HR" sz="4200" dirty="0" smtClean="0"/>
              <a:t>) su uz </a:t>
            </a:r>
            <a:r>
              <a:rPr lang="hr-HR" sz="4200" dirty="0" err="1" smtClean="0"/>
              <a:t>Širak</a:t>
            </a:r>
            <a:r>
              <a:rPr lang="hr-HR" sz="4200" dirty="0" smtClean="0"/>
              <a:t> gotovo na istom pravcu .</a:t>
            </a:r>
          </a:p>
          <a:p>
            <a:r>
              <a:rPr lang="hr-HR" sz="4200" dirty="0" smtClean="0"/>
              <a:t>Od Miraha prema Kasiopeji su dvije zvjezdice pa onda M31  ( </a:t>
            </a:r>
            <a:r>
              <a:rPr lang="hr-HR" sz="4200" dirty="0" smtClean="0"/>
              <a:t>Andromedina </a:t>
            </a:r>
            <a:r>
              <a:rPr lang="hr-HR" sz="4200" dirty="0" smtClean="0"/>
              <a:t>galaksija ) .</a:t>
            </a:r>
          </a:p>
          <a:p>
            <a:r>
              <a:rPr lang="hr-HR" sz="4200" dirty="0" smtClean="0"/>
              <a:t>M 31 , M 32 , M 110</a:t>
            </a:r>
          </a:p>
          <a:p>
            <a:endParaRPr lang="hr-HR" sz="3400" dirty="0" smtClean="0"/>
          </a:p>
          <a:p>
            <a:pPr>
              <a:buNone/>
            </a:pPr>
            <a:r>
              <a:rPr lang="hr-HR" sz="2900" dirty="0" smtClean="0"/>
              <a:t>      </a:t>
            </a:r>
            <a:r>
              <a:rPr lang="hr-HR" sz="2900" dirty="0" err="1" smtClean="0"/>
              <a:t>Andromeda</a:t>
            </a:r>
            <a:r>
              <a:rPr lang="hr-HR" sz="2900" dirty="0" smtClean="0"/>
              <a:t>- kćer etiopskog kralja </a:t>
            </a:r>
            <a:r>
              <a:rPr lang="hr-HR" sz="2900" dirty="0" err="1" smtClean="0"/>
              <a:t>Cefeja</a:t>
            </a:r>
            <a:r>
              <a:rPr lang="hr-HR" sz="2900" dirty="0" smtClean="0"/>
              <a:t> i kraljice </a:t>
            </a:r>
            <a:r>
              <a:rPr lang="hr-HR" sz="2900" dirty="0" err="1" smtClean="0"/>
              <a:t>Kasiopeje</a:t>
            </a:r>
            <a:endParaRPr lang="hr-HR" sz="2900" dirty="0" smtClean="0"/>
          </a:p>
          <a:p>
            <a:pPr>
              <a:buNone/>
            </a:pPr>
            <a:r>
              <a:rPr lang="hr-HR" sz="2900" dirty="0" smtClean="0"/>
              <a:t> </a:t>
            </a:r>
          </a:p>
          <a:p>
            <a:endParaRPr lang="hr-HR" dirty="0"/>
          </a:p>
        </p:txBody>
      </p:sp>
      <p:pic>
        <p:nvPicPr>
          <p:cNvPr id="5" name="Rezervirano mjesto sadržaja 4" descr="Scan-120527-0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4148136" cy="4752528"/>
          </a:xfrm>
        </p:spPr>
      </p:pic>
      <p:sp>
        <p:nvSpPr>
          <p:cNvPr id="6" name="TextBox 5"/>
          <p:cNvSpPr txBox="1"/>
          <p:nvPr/>
        </p:nvSpPr>
        <p:spPr>
          <a:xfrm>
            <a:off x="5857884" y="3429000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Mirrah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027732" y="2516853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solidFill>
                  <a:schemeClr val="bg1"/>
                </a:solidFill>
              </a:rPr>
              <a:t>Almak</a:t>
            </a:r>
            <a:endParaRPr lang="hr-H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M 31 – </a:t>
            </a:r>
            <a:r>
              <a:rPr lang="hr-HR" dirty="0" err="1" smtClean="0"/>
              <a:t>Andromeda</a:t>
            </a:r>
            <a:r>
              <a:rPr lang="hr-HR" dirty="0" smtClean="0"/>
              <a:t> galaksija</a:t>
            </a:r>
            <a:br>
              <a:rPr lang="hr-HR" dirty="0" smtClean="0"/>
            </a:br>
            <a:r>
              <a:rPr lang="hr-HR" sz="2700" dirty="0" smtClean="0"/>
              <a:t>(vide se i sateliti galaksije :   M 32    i   M 110)</a:t>
            </a:r>
            <a:endParaRPr lang="hr-HR" sz="2700" dirty="0"/>
          </a:p>
        </p:txBody>
      </p:sp>
      <p:pic>
        <p:nvPicPr>
          <p:cNvPr id="4" name="Rezervirano mjesto sadržaja 3" descr="Andromedina 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24000"/>
            <a:ext cx="7786742" cy="5048272"/>
          </a:xfrm>
        </p:spPr>
      </p:pic>
      <p:sp>
        <p:nvSpPr>
          <p:cNvPr id="5" name="TextBox 4"/>
          <p:cNvSpPr txBox="1"/>
          <p:nvPr/>
        </p:nvSpPr>
        <p:spPr>
          <a:xfrm>
            <a:off x="571472" y="171448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Spiralna galaksija</a:t>
            </a:r>
            <a:endParaRPr lang="hr-H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28599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Udaljena 2,5 milijuna gs od naše galaksije Mliječne staze</a:t>
            </a:r>
            <a:endParaRPr lang="hr-H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14324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Najbliža spiralna galaksija našoj galaksiji</a:t>
            </a:r>
            <a:endParaRPr lang="hr-H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428625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Vidljiva golim okom</a:t>
            </a:r>
            <a:endParaRPr lang="hr-HR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6786578" y="1643050"/>
            <a:ext cx="57150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29256" y="207167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Posljednji objekt u Messierevom katalogu (od 1 do 110)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2000232" y="214291"/>
            <a:ext cx="2497156" cy="1143008"/>
          </a:xfrm>
        </p:spPr>
        <p:txBody>
          <a:bodyPr/>
          <a:lstStyle/>
          <a:p>
            <a:r>
              <a:rPr lang="hr-HR" dirty="0" smtClean="0"/>
              <a:t>M 32</a:t>
            </a:r>
            <a:endParaRPr lang="hr-HR" dirty="0"/>
          </a:p>
        </p:txBody>
      </p:sp>
      <p:pic>
        <p:nvPicPr>
          <p:cNvPr id="8" name="Rezervirano mjesto sadržaja 7" descr="m110cassf10_schedler_f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86314" y="2143117"/>
            <a:ext cx="3714776" cy="3000396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idx="3"/>
          </p:nvPr>
        </p:nvSpPr>
        <p:spPr>
          <a:xfrm>
            <a:off x="5857884" y="214291"/>
            <a:ext cx="2830504" cy="1071570"/>
          </a:xfrm>
        </p:spPr>
        <p:txBody>
          <a:bodyPr/>
          <a:lstStyle/>
          <a:p>
            <a:r>
              <a:rPr lang="hr-HR" dirty="0" smtClean="0"/>
              <a:t>M 110</a:t>
            </a:r>
            <a:endParaRPr lang="hr-HR" dirty="0"/>
          </a:p>
        </p:txBody>
      </p:sp>
      <p:pic>
        <p:nvPicPr>
          <p:cNvPr id="7" name="Rezervirano mjesto sadržaja 7" descr="210px-M3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472" y="2143116"/>
            <a:ext cx="3714775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PEGAZ ( </a:t>
            </a:r>
            <a:r>
              <a:rPr lang="hr-HR" dirty="0" err="1" smtClean="0"/>
              <a:t>Pegasus</a:t>
            </a:r>
            <a:r>
              <a:rPr lang="hr-HR" dirty="0" smtClean="0"/>
              <a:t>)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4143404" cy="5857892"/>
          </a:xfrm>
        </p:spPr>
        <p:txBody>
          <a:bodyPr>
            <a:normAutofit fontScale="47500" lnSpcReduction="20000"/>
          </a:bodyPr>
          <a:lstStyle/>
          <a:p>
            <a:r>
              <a:rPr lang="hr-HR" sz="4200" dirty="0" smtClean="0"/>
              <a:t>jugozapadno od </a:t>
            </a:r>
            <a:r>
              <a:rPr lang="hr-HR" sz="4200" dirty="0" err="1" smtClean="0"/>
              <a:t>Andromede</a:t>
            </a:r>
            <a:endParaRPr lang="hr-HR" sz="4200" dirty="0" smtClean="0"/>
          </a:p>
          <a:p>
            <a:r>
              <a:rPr lang="hr-HR" sz="4200" dirty="0" err="1" smtClean="0"/>
              <a:t>Šeat</a:t>
            </a:r>
            <a:r>
              <a:rPr lang="hr-HR" sz="4200" dirty="0" smtClean="0"/>
              <a:t> (</a:t>
            </a:r>
            <a:r>
              <a:rPr lang="el-GR" sz="4200" dirty="0" smtClean="0"/>
              <a:t>β</a:t>
            </a:r>
            <a:r>
              <a:rPr lang="hr-HR" sz="4200" dirty="0" smtClean="0"/>
              <a:t> </a:t>
            </a:r>
            <a:r>
              <a:rPr lang="hr-HR" sz="4200" dirty="0" err="1" smtClean="0"/>
              <a:t>Peg</a:t>
            </a:r>
            <a:r>
              <a:rPr lang="hr-HR" sz="4200" dirty="0" smtClean="0"/>
              <a:t>) , </a:t>
            </a:r>
            <a:r>
              <a:rPr lang="hr-HR" sz="4200" dirty="0" err="1" smtClean="0"/>
              <a:t>Markab</a:t>
            </a:r>
            <a:r>
              <a:rPr lang="hr-HR" sz="4200" dirty="0" smtClean="0"/>
              <a:t> ( </a:t>
            </a:r>
            <a:r>
              <a:rPr lang="el-GR" sz="4200" dirty="0" smtClean="0"/>
              <a:t>α</a:t>
            </a:r>
            <a:r>
              <a:rPr lang="hr-HR" sz="4200" dirty="0" smtClean="0"/>
              <a:t> </a:t>
            </a:r>
            <a:r>
              <a:rPr lang="hr-HR" sz="4200" dirty="0" err="1" smtClean="0"/>
              <a:t>Peg</a:t>
            </a:r>
            <a:r>
              <a:rPr lang="hr-HR" sz="4200" dirty="0" smtClean="0"/>
              <a:t>)</a:t>
            </a:r>
          </a:p>
          <a:p>
            <a:pPr>
              <a:buNone/>
            </a:pPr>
            <a:r>
              <a:rPr lang="hr-HR" sz="4200" dirty="0" smtClean="0"/>
              <a:t>    i </a:t>
            </a:r>
            <a:r>
              <a:rPr lang="hr-HR" sz="4200" dirty="0" err="1" smtClean="0"/>
              <a:t>Algenib</a:t>
            </a:r>
            <a:r>
              <a:rPr lang="hr-HR" sz="4200" dirty="0" smtClean="0"/>
              <a:t> ( </a:t>
            </a:r>
            <a:r>
              <a:rPr lang="el-GR" sz="4200" dirty="0" smtClean="0"/>
              <a:t>γ</a:t>
            </a:r>
            <a:r>
              <a:rPr lang="hr-HR" sz="4200" dirty="0" smtClean="0"/>
              <a:t> </a:t>
            </a:r>
            <a:r>
              <a:rPr lang="hr-HR" sz="4200" dirty="0" err="1" smtClean="0"/>
              <a:t>Peg</a:t>
            </a:r>
            <a:r>
              <a:rPr lang="hr-HR" sz="4200" dirty="0" smtClean="0"/>
              <a:t>)  sa </a:t>
            </a:r>
            <a:r>
              <a:rPr lang="hr-HR" sz="4200" dirty="0" err="1" smtClean="0"/>
              <a:t>Širahom</a:t>
            </a:r>
            <a:endParaRPr lang="hr-HR" sz="4200" dirty="0" smtClean="0"/>
          </a:p>
          <a:p>
            <a:pPr>
              <a:buNone/>
            </a:pPr>
            <a:r>
              <a:rPr lang="hr-HR" sz="4200" dirty="0" smtClean="0"/>
              <a:t>    (α </a:t>
            </a:r>
            <a:r>
              <a:rPr lang="hr-HR" sz="4200" dirty="0" err="1" smtClean="0"/>
              <a:t>And</a:t>
            </a:r>
            <a:r>
              <a:rPr lang="hr-HR" sz="4200" dirty="0" smtClean="0"/>
              <a:t> ) grade četverokut.</a:t>
            </a:r>
          </a:p>
          <a:p>
            <a:r>
              <a:rPr lang="hr-HR" sz="4200" dirty="0" err="1" smtClean="0"/>
              <a:t>Enif</a:t>
            </a:r>
            <a:r>
              <a:rPr lang="hr-HR" sz="4200" dirty="0" smtClean="0"/>
              <a:t> (</a:t>
            </a:r>
            <a:r>
              <a:rPr lang="el-GR" sz="4200" dirty="0" smtClean="0"/>
              <a:t>ε</a:t>
            </a:r>
            <a:r>
              <a:rPr lang="hr-HR" sz="4200" dirty="0" smtClean="0"/>
              <a:t> </a:t>
            </a:r>
            <a:r>
              <a:rPr lang="hr-HR" sz="4200" dirty="0" err="1" smtClean="0"/>
              <a:t>Peg</a:t>
            </a:r>
            <a:r>
              <a:rPr lang="hr-HR" sz="4200" dirty="0" smtClean="0"/>
              <a:t>) – zapadnije od</a:t>
            </a:r>
          </a:p>
          <a:p>
            <a:pPr>
              <a:buNone/>
            </a:pPr>
            <a:r>
              <a:rPr lang="hr-HR" sz="4200" dirty="0" smtClean="0"/>
              <a:t>     četverokuta je najsjajnija zvijezda zviježđa ( m=2,37)</a:t>
            </a:r>
          </a:p>
          <a:p>
            <a:pPr>
              <a:buNone/>
            </a:pPr>
            <a:r>
              <a:rPr lang="hr-HR" sz="4200" dirty="0" smtClean="0"/>
              <a:t>     </a:t>
            </a:r>
            <a:r>
              <a:rPr lang="hr-HR" sz="4200" dirty="0" smtClean="0"/>
              <a:t>Sjajne </a:t>
            </a:r>
            <a:r>
              <a:rPr lang="hr-HR" sz="4200" dirty="0" smtClean="0"/>
              <a:t>zvijezde  su još :</a:t>
            </a:r>
          </a:p>
          <a:p>
            <a:pPr>
              <a:buNone/>
            </a:pPr>
            <a:r>
              <a:rPr lang="hr-HR" sz="4200" dirty="0" smtClean="0"/>
              <a:t>    </a:t>
            </a:r>
            <a:r>
              <a:rPr lang="el-GR" sz="4200" dirty="0" smtClean="0"/>
              <a:t>η</a:t>
            </a:r>
            <a:r>
              <a:rPr lang="hr-HR" sz="4200" dirty="0" smtClean="0"/>
              <a:t> </a:t>
            </a:r>
            <a:r>
              <a:rPr lang="hr-HR" sz="4200" dirty="0" err="1" smtClean="0"/>
              <a:t>Peg</a:t>
            </a:r>
            <a:r>
              <a:rPr lang="hr-HR" sz="4200" dirty="0" smtClean="0"/>
              <a:t> = </a:t>
            </a:r>
            <a:r>
              <a:rPr lang="hr-HR" sz="4200" dirty="0" err="1" smtClean="0"/>
              <a:t>Matar</a:t>
            </a:r>
            <a:r>
              <a:rPr lang="hr-HR" sz="4200" dirty="0" smtClean="0"/>
              <a:t> , </a:t>
            </a:r>
            <a:r>
              <a:rPr lang="el-GR" sz="4200" dirty="0" smtClean="0"/>
              <a:t>ζ</a:t>
            </a:r>
            <a:r>
              <a:rPr lang="hr-HR" sz="4200" dirty="0" smtClean="0"/>
              <a:t> </a:t>
            </a:r>
            <a:r>
              <a:rPr lang="hr-HR" sz="4200" dirty="0" err="1" smtClean="0"/>
              <a:t>Peg</a:t>
            </a:r>
            <a:r>
              <a:rPr lang="hr-HR" sz="4200" dirty="0" smtClean="0"/>
              <a:t>= </a:t>
            </a:r>
            <a:r>
              <a:rPr lang="hr-HR" sz="4200" dirty="0" err="1" smtClean="0"/>
              <a:t>Homam</a:t>
            </a:r>
            <a:r>
              <a:rPr lang="hr-HR" sz="4200" dirty="0" smtClean="0"/>
              <a:t>,</a:t>
            </a:r>
          </a:p>
          <a:p>
            <a:pPr>
              <a:buNone/>
            </a:pPr>
            <a:r>
              <a:rPr lang="hr-HR" sz="4200" dirty="0" smtClean="0"/>
              <a:t>    </a:t>
            </a:r>
            <a:r>
              <a:rPr lang="el-GR" sz="4200" dirty="0" smtClean="0"/>
              <a:t>θ</a:t>
            </a:r>
            <a:r>
              <a:rPr lang="hr-HR" sz="4200" dirty="0" smtClean="0"/>
              <a:t> </a:t>
            </a:r>
            <a:r>
              <a:rPr lang="hr-HR" sz="4200" dirty="0" err="1" smtClean="0"/>
              <a:t>Peg</a:t>
            </a:r>
            <a:r>
              <a:rPr lang="hr-HR" sz="4200" dirty="0" smtClean="0"/>
              <a:t>= </a:t>
            </a:r>
            <a:r>
              <a:rPr lang="hr-HR" sz="4200" dirty="0" err="1" smtClean="0"/>
              <a:t>Baham</a:t>
            </a:r>
            <a:r>
              <a:rPr lang="hr-HR" sz="4200" dirty="0" smtClean="0"/>
              <a:t> , </a:t>
            </a:r>
            <a:r>
              <a:rPr lang="el-GR" sz="4200" dirty="0" smtClean="0"/>
              <a:t>μ</a:t>
            </a:r>
            <a:r>
              <a:rPr lang="hr-HR" sz="4200" dirty="0" smtClean="0"/>
              <a:t> </a:t>
            </a:r>
            <a:r>
              <a:rPr lang="hr-HR" sz="4200" dirty="0" err="1" smtClean="0"/>
              <a:t>Peg</a:t>
            </a:r>
            <a:r>
              <a:rPr lang="hr-HR" sz="4200" dirty="0" smtClean="0"/>
              <a:t>= </a:t>
            </a:r>
            <a:r>
              <a:rPr lang="hr-HR" sz="4200" dirty="0" err="1" smtClean="0"/>
              <a:t>Sadalbari</a:t>
            </a:r>
            <a:r>
              <a:rPr lang="hr-HR" sz="4200" dirty="0" smtClean="0"/>
              <a:t> ,</a:t>
            </a:r>
          </a:p>
          <a:p>
            <a:r>
              <a:rPr lang="hr-HR" sz="4200" dirty="0" err="1" smtClean="0"/>
              <a:t>Šeat</a:t>
            </a:r>
            <a:r>
              <a:rPr lang="hr-HR" sz="4200" dirty="0" smtClean="0"/>
              <a:t> je nepravilno promjenljiva zvijezda , 2,4 &lt; m &lt; 3,0</a:t>
            </a:r>
          </a:p>
          <a:p>
            <a:r>
              <a:rPr lang="hr-HR" sz="4200" dirty="0" smtClean="0"/>
              <a:t>Slabo promjenjiva zvijezda je i  </a:t>
            </a:r>
            <a:r>
              <a:rPr lang="el-GR" sz="4200" dirty="0" smtClean="0"/>
              <a:t>γ</a:t>
            </a:r>
            <a:r>
              <a:rPr lang="hr-HR" sz="4200" dirty="0" smtClean="0"/>
              <a:t> </a:t>
            </a:r>
            <a:r>
              <a:rPr lang="hr-HR" sz="4200" dirty="0" err="1" smtClean="0"/>
              <a:t>Peg</a:t>
            </a:r>
            <a:r>
              <a:rPr lang="hr-HR" sz="4200" dirty="0" smtClean="0"/>
              <a:t> = </a:t>
            </a:r>
            <a:r>
              <a:rPr lang="hr-HR" sz="4200" dirty="0" err="1" smtClean="0"/>
              <a:t>Algenib</a:t>
            </a:r>
            <a:r>
              <a:rPr lang="hr-HR" sz="4200" dirty="0" smtClean="0"/>
              <a:t> , 2,80 &lt; m &lt; 2,86</a:t>
            </a:r>
          </a:p>
          <a:p>
            <a:r>
              <a:rPr lang="hr-HR" sz="4200" dirty="0" smtClean="0"/>
              <a:t> Za 8 zvijezda zviježđa utvrđeno da imaju planete</a:t>
            </a:r>
          </a:p>
          <a:p>
            <a:pPr>
              <a:buNone/>
            </a:pPr>
            <a:endParaRPr lang="hr-HR" dirty="0" smtClean="0"/>
          </a:p>
          <a:p>
            <a:r>
              <a:rPr lang="hr-HR" sz="2900" dirty="0" smtClean="0"/>
              <a:t>Pegaz – krilati konj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endParaRPr lang="hr-HR" dirty="0"/>
          </a:p>
        </p:txBody>
      </p:sp>
      <p:pic>
        <p:nvPicPr>
          <p:cNvPr id="5" name="Rezervirano mjesto sadržaja 4" descr="Scan-120527-0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556792"/>
            <a:ext cx="4505326" cy="4032448"/>
          </a:xfrm>
        </p:spPr>
      </p:pic>
      <p:sp>
        <p:nvSpPr>
          <p:cNvPr id="6" name="TextBox 5"/>
          <p:cNvSpPr txBox="1"/>
          <p:nvPr/>
        </p:nvSpPr>
        <p:spPr>
          <a:xfrm>
            <a:off x="6000760" y="2214554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Šeat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414338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Algenib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2430" y="4714884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Enif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200024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Matar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4572008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Homam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271462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Sadalbari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7072330" y="4857760"/>
            <a:ext cx="15400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Baham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8072462" y="2928934"/>
            <a:ext cx="356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Jih</a:t>
            </a:r>
            <a:endParaRPr lang="hr-H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9444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KIT ( </a:t>
            </a:r>
            <a:r>
              <a:rPr lang="hr-HR" dirty="0" err="1" smtClean="0"/>
              <a:t>Cetus</a:t>
            </a:r>
            <a:r>
              <a:rPr lang="hr-HR" dirty="0" smtClean="0"/>
              <a:t>)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14282" y="980728"/>
            <a:ext cx="4878926" cy="5544616"/>
          </a:xfrm>
        </p:spPr>
        <p:txBody>
          <a:bodyPr>
            <a:normAutofit fontScale="77500" lnSpcReduction="20000"/>
          </a:bodyPr>
          <a:lstStyle/>
          <a:p>
            <a:r>
              <a:rPr lang="hr-HR" sz="3400" dirty="0" smtClean="0"/>
              <a:t>slabije prepoznatljivo zviježđe</a:t>
            </a:r>
          </a:p>
          <a:p>
            <a:r>
              <a:rPr lang="hr-HR" sz="3400" dirty="0" smtClean="0"/>
              <a:t>na nebeskom ekvatoru južno od </a:t>
            </a:r>
            <a:r>
              <a:rPr lang="hr-HR" sz="3400" dirty="0" err="1" smtClean="0"/>
              <a:t>Andromede</a:t>
            </a:r>
            <a:r>
              <a:rPr lang="hr-HR" sz="3400" dirty="0" smtClean="0"/>
              <a:t>.</a:t>
            </a:r>
          </a:p>
          <a:p>
            <a:r>
              <a:rPr lang="hr-HR" sz="3400" dirty="0" smtClean="0"/>
              <a:t>sjajnije zvijezde : </a:t>
            </a:r>
            <a:r>
              <a:rPr lang="hr-HR" sz="3400" dirty="0" err="1" smtClean="0"/>
              <a:t>Menkar</a:t>
            </a:r>
            <a:r>
              <a:rPr lang="hr-HR" sz="3400" dirty="0" smtClean="0"/>
              <a:t>(</a:t>
            </a:r>
            <a:r>
              <a:rPr lang="el-GR" sz="3400" dirty="0" smtClean="0"/>
              <a:t>α</a:t>
            </a:r>
            <a:r>
              <a:rPr lang="hr-HR" sz="3400" dirty="0" err="1" smtClean="0"/>
              <a:t>Cet</a:t>
            </a:r>
            <a:r>
              <a:rPr lang="hr-HR" sz="3400" dirty="0" smtClean="0"/>
              <a:t>) , Mira (o </a:t>
            </a:r>
            <a:r>
              <a:rPr lang="hr-HR" sz="3400" dirty="0" err="1" smtClean="0"/>
              <a:t>Cet</a:t>
            </a:r>
            <a:r>
              <a:rPr lang="hr-HR" sz="3400" dirty="0" smtClean="0"/>
              <a:t>) i </a:t>
            </a:r>
            <a:r>
              <a:rPr lang="hr-HR" sz="3400" dirty="0" err="1" smtClean="0"/>
              <a:t>Difda</a:t>
            </a:r>
            <a:r>
              <a:rPr lang="hr-HR" sz="3400" dirty="0" smtClean="0"/>
              <a:t> ili </a:t>
            </a:r>
            <a:r>
              <a:rPr lang="hr-HR" sz="3400" dirty="0" err="1" smtClean="0"/>
              <a:t>Denab</a:t>
            </a:r>
            <a:r>
              <a:rPr lang="hr-HR" sz="3400" dirty="0" smtClean="0"/>
              <a:t> </a:t>
            </a:r>
            <a:r>
              <a:rPr lang="hr-HR" sz="3400" dirty="0" err="1" smtClean="0"/>
              <a:t>Kaitos</a:t>
            </a:r>
            <a:r>
              <a:rPr lang="hr-HR" sz="3400" dirty="0" smtClean="0"/>
              <a:t> (</a:t>
            </a:r>
            <a:r>
              <a:rPr lang="el-GR" sz="3400" dirty="0" smtClean="0"/>
              <a:t>β</a:t>
            </a:r>
            <a:r>
              <a:rPr lang="hr-HR" sz="3400" dirty="0" err="1" smtClean="0"/>
              <a:t>Cet</a:t>
            </a:r>
            <a:r>
              <a:rPr lang="hr-HR" sz="3400" dirty="0" smtClean="0"/>
              <a:t>)– gotovo su na pravcu</a:t>
            </a:r>
          </a:p>
          <a:p>
            <a:r>
              <a:rPr lang="hr-HR" sz="3400" dirty="0" smtClean="0"/>
              <a:t>Najveći sjaj ima </a:t>
            </a:r>
            <a:r>
              <a:rPr lang="hr-HR" sz="3400" dirty="0" smtClean="0"/>
              <a:t>Difda (m=2,04</a:t>
            </a:r>
            <a:r>
              <a:rPr lang="hr-HR" sz="3400" dirty="0" smtClean="0"/>
              <a:t>).</a:t>
            </a:r>
          </a:p>
          <a:p>
            <a:r>
              <a:rPr lang="hr-HR" sz="3400" dirty="0" smtClean="0"/>
              <a:t>Mira - </a:t>
            </a:r>
            <a:r>
              <a:rPr lang="hr-HR" sz="3400" dirty="0" smtClean="0"/>
              <a:t>dugoperiodična promjenljiva zvijezda ( period oko 1 god.) . Stvarno mijenja promjer i temperaturu .</a:t>
            </a:r>
          </a:p>
          <a:p>
            <a:endParaRPr lang="hr-HR" dirty="0"/>
          </a:p>
        </p:txBody>
      </p:sp>
      <p:pic>
        <p:nvPicPr>
          <p:cNvPr id="5" name="Rezervirano mjesto sadržaja 4" descr="Scan-120527-0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052736"/>
            <a:ext cx="3657600" cy="4295925"/>
          </a:xfrm>
        </p:spPr>
      </p:pic>
      <p:sp>
        <p:nvSpPr>
          <p:cNvPr id="6" name="TextBox 5"/>
          <p:cNvSpPr txBox="1"/>
          <p:nvPr/>
        </p:nvSpPr>
        <p:spPr>
          <a:xfrm>
            <a:off x="7215206" y="4572008"/>
            <a:ext cx="192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err="1" smtClean="0">
                <a:solidFill>
                  <a:schemeClr val="bg1"/>
                </a:solidFill>
              </a:rPr>
              <a:t>Difda</a:t>
            </a:r>
            <a:r>
              <a:rPr lang="hr-HR" sz="1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hr-HR" sz="1200" b="1" dirty="0" smtClean="0">
                <a:solidFill>
                  <a:schemeClr val="bg1"/>
                </a:solidFill>
              </a:rPr>
              <a:t> ( </a:t>
            </a:r>
            <a:r>
              <a:rPr lang="hr-HR" sz="1200" b="1" dirty="0" err="1" smtClean="0">
                <a:solidFill>
                  <a:schemeClr val="bg1"/>
                </a:solidFill>
              </a:rPr>
              <a:t>Deneb</a:t>
            </a:r>
            <a:r>
              <a:rPr lang="hr-HR" sz="1200" b="1" dirty="0" smtClean="0">
                <a:solidFill>
                  <a:schemeClr val="bg1"/>
                </a:solidFill>
              </a:rPr>
              <a:t> </a:t>
            </a:r>
            <a:r>
              <a:rPr lang="hr-HR" sz="1200" b="1" dirty="0" err="1" smtClean="0">
                <a:solidFill>
                  <a:schemeClr val="bg1"/>
                </a:solidFill>
              </a:rPr>
              <a:t>Kaitos</a:t>
            </a:r>
            <a:r>
              <a:rPr lang="hr-HR" sz="1200" b="1" dirty="0" smtClean="0">
                <a:solidFill>
                  <a:schemeClr val="bg1"/>
                </a:solidFill>
              </a:rPr>
              <a:t>)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5929322" y="2071678"/>
            <a:ext cx="9813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Kaffaljidhma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6000760" y="3429000"/>
            <a:ext cx="9605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Baten</a:t>
            </a:r>
            <a:r>
              <a:rPr lang="hr-HR" sz="1000" b="1" dirty="0" smtClean="0">
                <a:solidFill>
                  <a:schemeClr val="bg1"/>
                </a:solidFill>
              </a:rPr>
              <a:t> </a:t>
            </a:r>
            <a:r>
              <a:rPr lang="hr-HR" sz="1000" b="1" dirty="0" err="1" smtClean="0">
                <a:solidFill>
                  <a:schemeClr val="bg1"/>
                </a:solidFill>
              </a:rPr>
              <a:t>Kaitos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8215338" y="3643314"/>
            <a:ext cx="6767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Shamali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7286644" y="3714752"/>
            <a:ext cx="785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Deneb</a:t>
            </a:r>
            <a:r>
              <a:rPr lang="hr-HR" sz="1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hr-HR" sz="1000" b="1" dirty="0" err="1" smtClean="0">
                <a:solidFill>
                  <a:schemeClr val="bg1"/>
                </a:solidFill>
              </a:rPr>
              <a:t>Algenubi</a:t>
            </a:r>
            <a:endParaRPr lang="hr-H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messier-7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714612" y="2285992"/>
            <a:ext cx="4071142" cy="3837094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idx="3"/>
          </p:nvPr>
        </p:nvSpPr>
        <p:spPr>
          <a:xfrm>
            <a:off x="3571868" y="214290"/>
            <a:ext cx="2687628" cy="785817"/>
          </a:xfrm>
        </p:spPr>
        <p:txBody>
          <a:bodyPr/>
          <a:lstStyle/>
          <a:p>
            <a:r>
              <a:rPr lang="hr-HR" dirty="0" smtClean="0"/>
              <a:t>M 77  ( u Kitu)</a:t>
            </a:r>
            <a:endParaRPr lang="hr-H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71472" y="1071546"/>
            <a:ext cx="8258204" cy="762000"/>
          </a:xfrm>
        </p:spPr>
        <p:txBody>
          <a:bodyPr/>
          <a:lstStyle/>
          <a:p>
            <a:r>
              <a:rPr lang="hr-HR" dirty="0" smtClean="0"/>
              <a:t>Prečkasta spiralna galaksija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857</TotalTime>
  <Words>765</Words>
  <Application>Microsoft Office PowerPoint</Application>
  <PresentationFormat>On-screen Show (4:3)</PresentationFormat>
  <Paragraphs>140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Papir</vt:lpstr>
      <vt:lpstr>UPOZNAJEMO  ZVIJEŽĐA Jesensko  i  zimsko nebo</vt:lpstr>
      <vt:lpstr>JESENSKO  NEBO</vt:lpstr>
      <vt:lpstr>Listopad oko 22 h</vt:lpstr>
      <vt:lpstr>ANDROMEDA</vt:lpstr>
      <vt:lpstr>M 31 – Andromeda galaksija (vide se i sateliti galaksije :   M 32    i   M 110)</vt:lpstr>
      <vt:lpstr>Slide 6</vt:lpstr>
      <vt:lpstr>PEGAZ ( Pegasus) </vt:lpstr>
      <vt:lpstr>KIT ( Cetus) </vt:lpstr>
      <vt:lpstr>Slide 9</vt:lpstr>
      <vt:lpstr>OVAN (Aries) </vt:lpstr>
      <vt:lpstr>TROKUT ( Triangulum) </vt:lpstr>
      <vt:lpstr>M33 – spiralna galaksija</vt:lpstr>
      <vt:lpstr>RIBE ( Pisces) </vt:lpstr>
      <vt:lpstr>VODENJAK ( Aquarius)</vt:lpstr>
      <vt:lpstr>Slide 15</vt:lpstr>
      <vt:lpstr>Slide 16</vt:lpstr>
      <vt:lpstr>JUŽNA   RIBA ( Pisces Austrinus) </vt:lpstr>
      <vt:lpstr>GUŠTERICA ( Lacerta)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UPOZNAJEMO  ZVIJEŽĐA Jesensko  i  zimsko nebo</dc:title>
  <dc:creator>Korisnik</dc:creator>
  <cp:lastModifiedBy>Windows User</cp:lastModifiedBy>
  <cp:revision>206</cp:revision>
  <dcterms:created xsi:type="dcterms:W3CDTF">2012-05-27T17:43:51Z</dcterms:created>
  <dcterms:modified xsi:type="dcterms:W3CDTF">2019-10-30T21:29:46Z</dcterms:modified>
</cp:coreProperties>
</file>