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1" r:id="rId4"/>
    <p:sldId id="260" r:id="rId5"/>
    <p:sldId id="261" r:id="rId6"/>
    <p:sldId id="262" r:id="rId7"/>
    <p:sldId id="263" r:id="rId8"/>
    <p:sldId id="264" r:id="rId9"/>
    <p:sldId id="265" r:id="rId10"/>
    <p:sldId id="266" r:id="rId11"/>
    <p:sldId id="267" r:id="rId12"/>
    <p:sldId id="268" r:id="rId13"/>
    <p:sldId id="269" r:id="rId14"/>
    <p:sldId id="272" r:id="rId15"/>
    <p:sldId id="270" r:id="rId16"/>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6BC097-4173-4162-B33F-A02A4F7246B7}" type="datetimeFigureOut">
              <a:rPr lang="sr-Latn-CS" smtClean="0"/>
              <a:pPr/>
              <a:t>17.10.2019.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49B1E1F-F5B8-478A-969C-6A93CE5A9512}"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BC097-4173-4162-B33F-A02A4F7246B7}" type="datetimeFigureOut">
              <a:rPr lang="sr-Latn-CS" smtClean="0"/>
              <a:pPr/>
              <a:t>17.10.2019.</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B1E1F-F5B8-478A-969C-6A93CE5A9512}"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hr-HR" dirty="0" smtClean="0"/>
              <a:t>Sunčev sustav</a:t>
            </a:r>
            <a:endParaRPr lang="hr-HR" dirty="0"/>
          </a:p>
        </p:txBody>
      </p:sp>
      <p:sp>
        <p:nvSpPr>
          <p:cNvPr id="3" name="Content Placeholder 2"/>
          <p:cNvSpPr>
            <a:spLocks noGrp="1"/>
          </p:cNvSpPr>
          <p:nvPr>
            <p:ph idx="1"/>
          </p:nvPr>
        </p:nvSpPr>
        <p:spPr>
          <a:xfrm>
            <a:off x="428596" y="1000109"/>
            <a:ext cx="8229600" cy="1428760"/>
          </a:xfrm>
        </p:spPr>
        <p:txBody>
          <a:bodyPr>
            <a:normAutofit/>
          </a:bodyPr>
          <a:lstStyle/>
          <a:p>
            <a:r>
              <a:rPr lang="hr-HR" sz="2400" dirty="0" smtClean="0"/>
              <a:t>Sunce </a:t>
            </a:r>
          </a:p>
          <a:p>
            <a:pPr>
              <a:buNone/>
            </a:pPr>
            <a:r>
              <a:rPr lang="hr-HR" sz="2400" dirty="0" smtClean="0"/>
              <a:t>– središte </a:t>
            </a:r>
            <a:r>
              <a:rPr lang="hr-HR" sz="2400" dirty="0" smtClean="0"/>
              <a:t>Sunčevog </a:t>
            </a:r>
            <a:r>
              <a:rPr lang="hr-HR" sz="2400" dirty="0" smtClean="0"/>
              <a:t>sustava, nama najbliža zvijezda</a:t>
            </a:r>
          </a:p>
          <a:p>
            <a:pPr>
              <a:buNone/>
            </a:pPr>
            <a:r>
              <a:rPr lang="hr-HR" sz="2400" dirty="0" smtClean="0"/>
              <a:t>- Žuta zvijezda spektralnog razvoja G2 (žuti patuljak)</a:t>
            </a:r>
            <a:endParaRPr lang="hr-HR" sz="2400" dirty="0"/>
          </a:p>
        </p:txBody>
      </p:sp>
      <p:pic>
        <p:nvPicPr>
          <p:cNvPr id="15362" name="Picture 2" descr="https://upload.wikimedia.org/wikipedia/hr/3/35/Suncev_sustav_01.jpg"/>
          <p:cNvPicPr>
            <a:picLocks noChangeAspect="1" noChangeArrowheads="1"/>
          </p:cNvPicPr>
          <p:nvPr/>
        </p:nvPicPr>
        <p:blipFill>
          <a:blip r:embed="rId2"/>
          <a:srcRect/>
          <a:stretch>
            <a:fillRect/>
          </a:stretch>
        </p:blipFill>
        <p:spPr bwMode="auto">
          <a:xfrm>
            <a:off x="0" y="2571744"/>
            <a:ext cx="9144000" cy="4286256"/>
          </a:xfrm>
          <a:prstGeom prst="rect">
            <a:avLst/>
          </a:prstGeom>
          <a:noFill/>
        </p:spPr>
      </p:pic>
      <p:pic>
        <p:nvPicPr>
          <p:cNvPr id="15364" name="Picture 4" descr="https://upload.wikimedia.org/wikipedia/commons/thumb/8/8b/Morgan-Keenan_spectral_classification.png/700px-Morgan-Keenan_spectral_classification.png"/>
          <p:cNvPicPr>
            <a:picLocks noChangeAspect="1" noChangeArrowheads="1"/>
          </p:cNvPicPr>
          <p:nvPr/>
        </p:nvPicPr>
        <p:blipFill>
          <a:blip r:embed="rId3"/>
          <a:srcRect/>
          <a:stretch>
            <a:fillRect/>
          </a:stretch>
        </p:blipFill>
        <p:spPr bwMode="auto">
          <a:xfrm>
            <a:off x="0" y="2571744"/>
            <a:ext cx="9144000" cy="346084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blinds(horizontal)">
                                      <p:cBhvr>
                                        <p:cTn id="7"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23554" name="Picture 2" descr="Pogled na planet Jupiter (izvor: NASA)"/>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5" name="TextBox 4"/>
          <p:cNvSpPr txBox="1"/>
          <p:nvPr/>
        </p:nvSpPr>
        <p:spPr>
          <a:xfrm>
            <a:off x="2643174" y="285728"/>
            <a:ext cx="3857652" cy="400110"/>
          </a:xfrm>
          <a:prstGeom prst="rect">
            <a:avLst/>
          </a:prstGeom>
          <a:noFill/>
        </p:spPr>
        <p:txBody>
          <a:bodyPr wrap="square" rtlCol="0">
            <a:spAutoFit/>
          </a:bodyPr>
          <a:lstStyle/>
          <a:p>
            <a:pPr algn="ctr"/>
            <a:r>
              <a:rPr lang="hr-HR" sz="2000" b="1" dirty="0" smtClean="0">
                <a:solidFill>
                  <a:schemeClr val="bg1"/>
                </a:solidFill>
              </a:rPr>
              <a:t>Jupiter</a:t>
            </a:r>
            <a:endParaRPr lang="hr-HR" sz="2000" b="1" dirty="0">
              <a:solidFill>
                <a:schemeClr val="bg1"/>
              </a:solidFill>
            </a:endParaRPr>
          </a:p>
        </p:txBody>
      </p:sp>
      <p:sp>
        <p:nvSpPr>
          <p:cNvPr id="6" name="TextBox 5"/>
          <p:cNvSpPr txBox="1"/>
          <p:nvPr/>
        </p:nvSpPr>
        <p:spPr>
          <a:xfrm>
            <a:off x="785786" y="928670"/>
            <a:ext cx="7643866" cy="5632311"/>
          </a:xfrm>
          <a:prstGeom prst="rect">
            <a:avLst/>
          </a:prstGeom>
          <a:noFill/>
        </p:spPr>
        <p:txBody>
          <a:bodyPr wrap="square" rtlCol="0">
            <a:spAutoFit/>
          </a:bodyPr>
          <a:lstStyle/>
          <a:p>
            <a:pPr>
              <a:buFontTx/>
              <a:buChar char="-"/>
            </a:pPr>
            <a:r>
              <a:rPr lang="hr-HR" b="1" dirty="0" smtClean="0">
                <a:solidFill>
                  <a:schemeClr val="bg1"/>
                </a:solidFill>
              </a:rPr>
              <a:t>najveći </a:t>
            </a:r>
            <a:r>
              <a:rPr lang="hr-HR" b="1" dirty="0" smtClean="0">
                <a:solidFill>
                  <a:schemeClr val="bg1"/>
                </a:solidFill>
              </a:rPr>
              <a:t>i najmasivniji planet u Sunčevom </a:t>
            </a:r>
            <a:r>
              <a:rPr lang="hr-HR" b="1" dirty="0" smtClean="0">
                <a:solidFill>
                  <a:schemeClr val="bg1"/>
                </a:solidFill>
              </a:rPr>
              <a:t>sustavu</a:t>
            </a:r>
          </a:p>
          <a:p>
            <a:pPr>
              <a:buFontTx/>
              <a:buChar char="-"/>
            </a:pPr>
            <a:r>
              <a:rPr lang="hr-HR" b="1" dirty="0" smtClean="0">
                <a:solidFill>
                  <a:schemeClr val="bg1"/>
                </a:solidFill>
              </a:rPr>
              <a:t> </a:t>
            </a:r>
            <a:r>
              <a:rPr lang="hr-HR" b="1" dirty="0" smtClean="0">
                <a:solidFill>
                  <a:schemeClr val="bg1"/>
                </a:solidFill>
              </a:rPr>
              <a:t>planet s najvećom brzinom oslobađanja</a:t>
            </a:r>
            <a:endParaRPr lang="hr-HR" b="1" dirty="0" smtClean="0">
              <a:solidFill>
                <a:schemeClr val="bg1"/>
              </a:solidFill>
            </a:endParaRPr>
          </a:p>
          <a:p>
            <a:pPr>
              <a:buFontTx/>
              <a:buChar char="-"/>
            </a:pPr>
            <a:r>
              <a:rPr lang="hr-HR" b="1" dirty="0" smtClean="0">
                <a:solidFill>
                  <a:schemeClr val="bg1"/>
                </a:solidFill>
              </a:rPr>
              <a:t>prosječna udaljenost od Sunca mu je 778 000 000 km (5,187 AJ), Sunce obiđe za 11,862 godina, </a:t>
            </a:r>
            <a:r>
              <a:rPr lang="hr-HR" b="1" dirty="0" smtClean="0">
                <a:solidFill>
                  <a:schemeClr val="bg1"/>
                </a:solidFill>
              </a:rPr>
              <a:t>jedan dan </a:t>
            </a:r>
            <a:r>
              <a:rPr lang="hr-HR" b="1" dirty="0" smtClean="0">
                <a:solidFill>
                  <a:schemeClr val="bg1"/>
                </a:solidFill>
              </a:rPr>
              <a:t>na Jupiteru traje 9 h i 50 minuta, a masa mu je 318,4 puta veća od Zemlje, dok mu je gustoća samo ¼ Zemljine gustoće</a:t>
            </a:r>
          </a:p>
          <a:p>
            <a:pPr>
              <a:buFontTx/>
              <a:buChar char="-"/>
            </a:pPr>
            <a:r>
              <a:rPr lang="hr-HR" b="1" dirty="0" smtClean="0">
                <a:solidFill>
                  <a:schemeClr val="bg1"/>
                </a:solidFill>
              </a:rPr>
              <a:t> dosad otkriveno 67 satelita, a 4 najveća otkrio Galileo Galilei do 1610. godine, a oni su: </a:t>
            </a:r>
            <a:r>
              <a:rPr lang="hr-HR" b="1" dirty="0" smtClean="0">
                <a:solidFill>
                  <a:schemeClr val="tx1">
                    <a:lumMod val="95000"/>
                    <a:lumOff val="5000"/>
                  </a:schemeClr>
                </a:solidFill>
              </a:rPr>
              <a:t>Ganimed, Kalisto (veći od planeta Merkura), Io i Europa (veličine Mjeseca</a:t>
            </a:r>
            <a:r>
              <a:rPr lang="hr-HR" b="1" dirty="0" smtClean="0">
                <a:solidFill>
                  <a:schemeClr val="tx1">
                    <a:lumMod val="95000"/>
                    <a:lumOff val="5000"/>
                  </a:schemeClr>
                </a:solidFill>
              </a:rPr>
              <a:t>)</a:t>
            </a:r>
          </a:p>
          <a:p>
            <a:pPr>
              <a:buFontTx/>
              <a:buChar char="-"/>
            </a:pPr>
            <a:r>
              <a:rPr lang="hr-HR" b="1" dirty="0" smtClean="0">
                <a:solidFill>
                  <a:schemeClr val="bg1"/>
                </a:solidFill>
              </a:rPr>
              <a:t>Io je satelit najbliži Jupiteru i ima najizraženiju vulkansku aktivnost u Sunčevom sustavu</a:t>
            </a:r>
            <a:endParaRPr lang="hr-HR" b="1" dirty="0" smtClean="0">
              <a:solidFill>
                <a:schemeClr val="bg1"/>
              </a:solidFill>
            </a:endParaRPr>
          </a:p>
          <a:p>
            <a:pPr>
              <a:buFontTx/>
              <a:buChar char="-"/>
            </a:pPr>
            <a:r>
              <a:rPr lang="hr-HR" b="1" dirty="0" smtClean="0">
                <a:solidFill>
                  <a:schemeClr val="bg1"/>
                </a:solidFill>
              </a:rPr>
              <a:t> dobio ime po rimskom bogu Zeusu, kojeg su Grci zvali Jupiter</a:t>
            </a:r>
          </a:p>
          <a:p>
            <a:r>
              <a:rPr lang="hr-HR" b="1" dirty="0" smtClean="0">
                <a:solidFill>
                  <a:schemeClr val="bg1"/>
                </a:solidFill>
              </a:rPr>
              <a:t>Atmosfera: vodik (75 %), helij (23 %), </a:t>
            </a:r>
            <a:r>
              <a:rPr lang="hr-HR" b="1" dirty="0" smtClean="0">
                <a:solidFill>
                  <a:srgbClr val="002060"/>
                </a:solidFill>
              </a:rPr>
              <a:t>metan 0,3 %....</a:t>
            </a:r>
          </a:p>
          <a:p>
            <a:r>
              <a:rPr lang="hr-HR" b="1" dirty="0" smtClean="0">
                <a:solidFill>
                  <a:schemeClr val="bg1"/>
                </a:solidFill>
              </a:rPr>
              <a:t>Jupiterovi prsteni – najbliži Halo prsten,  slijedi Glavni prsten te Paučinasti prsten</a:t>
            </a:r>
          </a:p>
          <a:p>
            <a:r>
              <a:rPr lang="hr-HR" b="1" dirty="0" smtClean="0">
                <a:solidFill>
                  <a:schemeClr val="bg1"/>
                </a:solidFill>
              </a:rPr>
              <a:t>Galilejski </a:t>
            </a:r>
            <a:r>
              <a:rPr lang="hr-HR" b="1" dirty="0" smtClean="0">
                <a:solidFill>
                  <a:schemeClr val="bg1"/>
                </a:solidFill>
              </a:rPr>
              <a:t>sateliti: Ganimed, Kalista, Io i Europa</a:t>
            </a:r>
          </a:p>
          <a:p>
            <a:r>
              <a:rPr lang="hr-HR" b="1" dirty="0" smtClean="0">
                <a:solidFill>
                  <a:schemeClr val="bg1"/>
                </a:solidFill>
              </a:rPr>
              <a:t>Jupiterovi unutarnji sateliti (četiri mala satelita koji kruže izvan prstena i vrlo blizu Jupitera: Amalteja, Metida, Adrasteja i </a:t>
            </a:r>
            <a:r>
              <a:rPr lang="hr-HR" b="1" dirty="0" smtClean="0">
                <a:solidFill>
                  <a:schemeClr val="bg1"/>
                </a:solidFill>
              </a:rPr>
              <a:t>Teba</a:t>
            </a:r>
          </a:p>
          <a:p>
            <a:r>
              <a:rPr lang="hr-HR" b="1" dirty="0" smtClean="0">
                <a:solidFill>
                  <a:schemeClr val="bg1"/>
                </a:solidFill>
              </a:rPr>
              <a:t>Prvi otkriveni Trojanci – dijelili stazu s Jupiterom (prvi otkriveni je Ahilej, a najveći Hektor...)</a:t>
            </a:r>
            <a:endParaRPr lang="hr-HR" b="1" dirty="0" smtClean="0">
              <a:solidFill>
                <a:schemeClr val="bg1"/>
              </a:solidFill>
            </a:endParaRPr>
          </a:p>
          <a:p>
            <a:endParaRPr lang="hr-HR" b="1"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hr-HR"/>
          </a:p>
        </p:txBody>
      </p:sp>
      <p:sp>
        <p:nvSpPr>
          <p:cNvPr id="3" name="Content Placeholder 2"/>
          <p:cNvSpPr>
            <a:spLocks noGrp="1"/>
          </p:cNvSpPr>
          <p:nvPr>
            <p:ph idx="1"/>
          </p:nvPr>
        </p:nvSpPr>
        <p:spPr/>
        <p:txBody>
          <a:bodyPr/>
          <a:lstStyle/>
          <a:p>
            <a:pPr algn="just"/>
            <a:endParaRPr lang="hr-HR"/>
          </a:p>
        </p:txBody>
      </p:sp>
      <p:pic>
        <p:nvPicPr>
          <p:cNvPr id="24578" name="Picture 2" descr="Pogled na planet Saturn (izvor: NASA)"/>
          <p:cNvPicPr>
            <a:picLocks noChangeAspect="1" noChangeArrowheads="1"/>
          </p:cNvPicPr>
          <p:nvPr/>
        </p:nvPicPr>
        <p:blipFill>
          <a:blip r:embed="rId2"/>
          <a:srcRect/>
          <a:stretch>
            <a:fillRect/>
          </a:stretch>
        </p:blipFill>
        <p:spPr bwMode="auto">
          <a:xfrm>
            <a:off x="0" y="0"/>
            <a:ext cx="9144000" cy="6856286"/>
          </a:xfrm>
          <a:prstGeom prst="rect">
            <a:avLst/>
          </a:prstGeom>
          <a:noFill/>
        </p:spPr>
      </p:pic>
      <p:sp>
        <p:nvSpPr>
          <p:cNvPr id="5" name="TextBox 4"/>
          <p:cNvSpPr txBox="1"/>
          <p:nvPr/>
        </p:nvSpPr>
        <p:spPr>
          <a:xfrm>
            <a:off x="3000364" y="285728"/>
            <a:ext cx="2714644" cy="461665"/>
          </a:xfrm>
          <a:prstGeom prst="rect">
            <a:avLst/>
          </a:prstGeom>
          <a:noFill/>
        </p:spPr>
        <p:txBody>
          <a:bodyPr wrap="square" rtlCol="0">
            <a:spAutoFit/>
          </a:bodyPr>
          <a:lstStyle/>
          <a:p>
            <a:pPr algn="just"/>
            <a:r>
              <a:rPr lang="hr-HR" sz="2400" b="1" dirty="0" smtClean="0">
                <a:solidFill>
                  <a:schemeClr val="bg1"/>
                </a:solidFill>
              </a:rPr>
              <a:t>Saturn</a:t>
            </a:r>
            <a:endParaRPr lang="hr-HR" sz="2400" b="1" dirty="0">
              <a:solidFill>
                <a:schemeClr val="bg1"/>
              </a:solidFill>
            </a:endParaRPr>
          </a:p>
        </p:txBody>
      </p:sp>
      <p:sp>
        <p:nvSpPr>
          <p:cNvPr id="6" name="TextBox 5"/>
          <p:cNvSpPr txBox="1"/>
          <p:nvPr/>
        </p:nvSpPr>
        <p:spPr>
          <a:xfrm>
            <a:off x="428596" y="857232"/>
            <a:ext cx="8286808" cy="2862322"/>
          </a:xfrm>
          <a:prstGeom prst="rect">
            <a:avLst/>
          </a:prstGeom>
          <a:noFill/>
        </p:spPr>
        <p:txBody>
          <a:bodyPr wrap="square" rtlCol="0">
            <a:spAutoFit/>
          </a:bodyPr>
          <a:lstStyle/>
          <a:p>
            <a:pPr algn="just">
              <a:buFontTx/>
              <a:buChar char="-"/>
            </a:pPr>
            <a:r>
              <a:rPr lang="hr-HR" b="1" dirty="0" smtClean="0">
                <a:solidFill>
                  <a:schemeClr val="bg1"/>
                </a:solidFill>
              </a:rPr>
              <a:t>Šesti planet Sunčevog sustava, udaljen 9,5 AJ ili 1 429 400 000 km od Sunca</a:t>
            </a:r>
          </a:p>
          <a:p>
            <a:pPr algn="just">
              <a:buFontTx/>
              <a:buChar char="-"/>
            </a:pPr>
            <a:r>
              <a:rPr lang="hr-HR" b="1" dirty="0" smtClean="0">
                <a:solidFill>
                  <a:schemeClr val="bg1"/>
                </a:solidFill>
              </a:rPr>
              <a:t> po volumenu i masi drugi planet Sunčevog sustava nakon Jupitera, </a:t>
            </a:r>
            <a:r>
              <a:rPr lang="hr-HR" b="1" dirty="0" smtClean="0">
                <a:solidFill>
                  <a:srgbClr val="FFFF00"/>
                </a:solidFill>
              </a:rPr>
              <a:t>najmanje gustoće od svih planeta (manji i od gustoće vode – 690 kg/m³</a:t>
            </a:r>
            <a:r>
              <a:rPr lang="hr-HR" b="1" dirty="0" smtClean="0">
                <a:solidFill>
                  <a:schemeClr val="bg1"/>
                </a:solidFill>
              </a:rPr>
              <a:t>, ali s najvećim prstenom</a:t>
            </a:r>
          </a:p>
          <a:p>
            <a:pPr algn="just">
              <a:buFontTx/>
              <a:buChar char="-"/>
            </a:pPr>
            <a:r>
              <a:rPr lang="hr-HR" b="1" dirty="0" smtClean="0">
                <a:solidFill>
                  <a:schemeClr val="bg1"/>
                </a:solidFill>
              </a:rPr>
              <a:t> Sunce obiđe za 29,5 godina</a:t>
            </a:r>
          </a:p>
          <a:p>
            <a:pPr algn="just">
              <a:buFontTx/>
              <a:buChar char="-"/>
            </a:pPr>
            <a:r>
              <a:rPr lang="hr-HR" b="1" dirty="0" smtClean="0">
                <a:solidFill>
                  <a:schemeClr val="bg1"/>
                </a:solidFill>
              </a:rPr>
              <a:t> zabilježeno je 62 satelita</a:t>
            </a:r>
          </a:p>
          <a:p>
            <a:pPr algn="just">
              <a:buFontTx/>
              <a:buChar char="-"/>
            </a:pPr>
            <a:r>
              <a:rPr lang="hr-HR" b="1" dirty="0" smtClean="0">
                <a:solidFill>
                  <a:schemeClr val="bg1"/>
                </a:solidFill>
              </a:rPr>
              <a:t> Najpoznatije obilježje Saturna su planetarni prsteni koji ga okružuju u 7 pojaseva od A do G – otkrio Christiaan Huygens 1655. godine</a:t>
            </a:r>
          </a:p>
          <a:p>
            <a:pPr algn="just"/>
            <a:endParaRPr lang="hr-HR" b="1" dirty="0" smtClean="0">
              <a:solidFill>
                <a:schemeClr val="bg1"/>
              </a:solidFill>
            </a:endParaRPr>
          </a:p>
          <a:p>
            <a:pPr algn="just"/>
            <a:r>
              <a:rPr lang="hr-HR" b="1" dirty="0" smtClean="0">
                <a:solidFill>
                  <a:schemeClr val="bg1"/>
                </a:solidFill>
              </a:rPr>
              <a:t>Cassinijeva pukotina – između A i B prstena</a:t>
            </a:r>
          </a:p>
          <a:p>
            <a:pPr algn="just"/>
            <a:r>
              <a:rPr lang="hr-HR" b="1" dirty="0" smtClean="0">
                <a:solidFill>
                  <a:schemeClr val="bg1"/>
                </a:solidFill>
              </a:rPr>
              <a:t>Enckeova pukotina – na vanjskom rubu A prstena</a:t>
            </a:r>
            <a:endParaRPr lang="hr-HR" b="1" dirty="0">
              <a:solidFill>
                <a:schemeClr val="bg1"/>
              </a:solidFill>
            </a:endParaRPr>
          </a:p>
        </p:txBody>
      </p:sp>
      <p:pic>
        <p:nvPicPr>
          <p:cNvPr id="24580" name="Picture 4" descr="https://upload.wikimedia.org/wikipedia/commons/thumb/a/a9/Saturn_family.jpg/300px-Saturn_family.jpg"/>
          <p:cNvPicPr>
            <a:picLocks noChangeAspect="1" noChangeArrowheads="1"/>
          </p:cNvPicPr>
          <p:nvPr/>
        </p:nvPicPr>
        <p:blipFill>
          <a:blip r:embed="rId3"/>
          <a:srcRect/>
          <a:stretch>
            <a:fillRect/>
          </a:stretch>
        </p:blipFill>
        <p:spPr bwMode="auto">
          <a:xfrm>
            <a:off x="5306970" y="3571876"/>
            <a:ext cx="3837030" cy="3286124"/>
          </a:xfrm>
          <a:prstGeom prst="rect">
            <a:avLst/>
          </a:prstGeom>
          <a:noFill/>
        </p:spPr>
      </p:pic>
      <p:sp>
        <p:nvSpPr>
          <p:cNvPr id="8" name="TextBox 7"/>
          <p:cNvSpPr txBox="1"/>
          <p:nvPr/>
        </p:nvSpPr>
        <p:spPr>
          <a:xfrm>
            <a:off x="500034" y="4714884"/>
            <a:ext cx="4357718" cy="923330"/>
          </a:xfrm>
          <a:prstGeom prst="rect">
            <a:avLst/>
          </a:prstGeom>
          <a:noFill/>
        </p:spPr>
        <p:txBody>
          <a:bodyPr wrap="square" rtlCol="0">
            <a:spAutoFit/>
          </a:bodyPr>
          <a:lstStyle/>
          <a:p>
            <a:r>
              <a:rPr lang="hr-HR" b="1" dirty="0" smtClean="0">
                <a:solidFill>
                  <a:schemeClr val="bg1"/>
                </a:solidFill>
              </a:rPr>
              <a:t>Najveći Saturnovi prsteni: </a:t>
            </a:r>
            <a:r>
              <a:rPr lang="hr-HR" dirty="0" smtClean="0">
                <a:solidFill>
                  <a:schemeClr val="bg1"/>
                </a:solidFill>
              </a:rPr>
              <a:t>Diona, Tetis, Mimas, Enkelad, Reja</a:t>
            </a:r>
            <a:r>
              <a:rPr lang="hr-HR" b="1" dirty="0" smtClean="0">
                <a:solidFill>
                  <a:schemeClr val="bg1"/>
                </a:solidFill>
              </a:rPr>
              <a:t> i Titan – uslikala svemirska letjelica Voyager 1 (1980.godine)</a:t>
            </a:r>
            <a:endParaRPr lang="hr-H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horizontal)">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25602" name="Picture 2" descr="Uran uslikan sa svemirske letjelice VoyagerÂ 2 (1986.)."/>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5" name="TextBox 4"/>
          <p:cNvSpPr txBox="1"/>
          <p:nvPr/>
        </p:nvSpPr>
        <p:spPr>
          <a:xfrm>
            <a:off x="3071802" y="214290"/>
            <a:ext cx="3357586" cy="461665"/>
          </a:xfrm>
          <a:prstGeom prst="rect">
            <a:avLst/>
          </a:prstGeom>
          <a:noFill/>
        </p:spPr>
        <p:txBody>
          <a:bodyPr wrap="square" rtlCol="0">
            <a:spAutoFit/>
          </a:bodyPr>
          <a:lstStyle/>
          <a:p>
            <a:pPr algn="ctr"/>
            <a:r>
              <a:rPr lang="hr-HR" sz="2400" b="1" dirty="0" smtClean="0">
                <a:solidFill>
                  <a:schemeClr val="bg1"/>
                </a:solidFill>
              </a:rPr>
              <a:t>Uran</a:t>
            </a:r>
            <a:endParaRPr lang="hr-HR" sz="2400" b="1" dirty="0">
              <a:solidFill>
                <a:schemeClr val="bg1"/>
              </a:solidFill>
            </a:endParaRPr>
          </a:p>
        </p:txBody>
      </p:sp>
      <p:sp>
        <p:nvSpPr>
          <p:cNvPr id="6" name="TextBox 5"/>
          <p:cNvSpPr txBox="1"/>
          <p:nvPr/>
        </p:nvSpPr>
        <p:spPr>
          <a:xfrm>
            <a:off x="642910" y="857232"/>
            <a:ext cx="7786742" cy="2585323"/>
          </a:xfrm>
          <a:prstGeom prst="rect">
            <a:avLst/>
          </a:prstGeom>
          <a:noFill/>
        </p:spPr>
        <p:txBody>
          <a:bodyPr wrap="square" rtlCol="0">
            <a:spAutoFit/>
          </a:bodyPr>
          <a:lstStyle/>
          <a:p>
            <a:pPr>
              <a:buFontTx/>
              <a:buChar char="-"/>
            </a:pPr>
            <a:r>
              <a:rPr lang="hr-HR" b="1" dirty="0" smtClean="0">
                <a:solidFill>
                  <a:schemeClr val="bg1"/>
                </a:solidFill>
              </a:rPr>
              <a:t>prosječna udaljenost 19,23 AJ od Sunca</a:t>
            </a:r>
          </a:p>
          <a:p>
            <a:pPr>
              <a:buFontTx/>
              <a:buChar char="-"/>
            </a:pPr>
            <a:r>
              <a:rPr lang="hr-HR" b="1" dirty="0" smtClean="0">
                <a:solidFill>
                  <a:schemeClr val="bg1"/>
                </a:solidFill>
              </a:rPr>
              <a:t> prvi planet otkriven teleskopom (William Herschel, 1781. godine) iako se može vidjeti golim okom</a:t>
            </a:r>
          </a:p>
          <a:p>
            <a:pPr>
              <a:buFontTx/>
              <a:buChar char="-"/>
            </a:pPr>
            <a:r>
              <a:rPr lang="hr-HR" b="1" dirty="0" smtClean="0">
                <a:solidFill>
                  <a:schemeClr val="bg1"/>
                </a:solidFill>
              </a:rPr>
              <a:t>Sunce obiđe za 84,23 godine</a:t>
            </a:r>
          </a:p>
          <a:p>
            <a:pPr>
              <a:buFontTx/>
              <a:buChar char="-"/>
            </a:pPr>
            <a:r>
              <a:rPr lang="hr-HR" b="1" dirty="0" smtClean="0">
                <a:solidFill>
                  <a:schemeClr val="bg1"/>
                </a:solidFill>
              </a:rPr>
              <a:t>Gustoća je 1270 kg/m³</a:t>
            </a:r>
          </a:p>
          <a:p>
            <a:pPr>
              <a:buFontTx/>
              <a:buChar char="-"/>
            </a:pPr>
            <a:r>
              <a:rPr lang="hr-HR" b="1" dirty="0" smtClean="0">
                <a:solidFill>
                  <a:schemeClr val="bg1"/>
                </a:solidFill>
              </a:rPr>
              <a:t>Otkriveno 27 satelita i 13 tankih, odvojenih prstenova</a:t>
            </a:r>
          </a:p>
          <a:p>
            <a:r>
              <a:rPr lang="hr-HR" b="1" dirty="0" smtClean="0">
                <a:solidFill>
                  <a:schemeClr val="bg1"/>
                </a:solidFill>
              </a:rPr>
              <a:t>Pet najvećih satelita su: Miranda, Ariel, Umbriel, </a:t>
            </a:r>
            <a:r>
              <a:rPr lang="hr-HR" b="1" dirty="0" smtClean="0">
                <a:solidFill>
                  <a:srgbClr val="FFFF00"/>
                </a:solidFill>
              </a:rPr>
              <a:t>Titanija</a:t>
            </a:r>
            <a:r>
              <a:rPr lang="hr-HR" b="1" dirty="0" smtClean="0">
                <a:solidFill>
                  <a:schemeClr val="bg1"/>
                </a:solidFill>
              </a:rPr>
              <a:t> i Oberon</a:t>
            </a:r>
          </a:p>
          <a:p>
            <a:endParaRPr lang="hr-HR" b="1" dirty="0" smtClean="0">
              <a:solidFill>
                <a:schemeClr val="bg1"/>
              </a:solidFill>
            </a:endParaRPr>
          </a:p>
          <a:p>
            <a:r>
              <a:rPr lang="hr-HR" b="1" dirty="0" smtClean="0">
                <a:solidFill>
                  <a:schemeClr val="bg1"/>
                </a:solidFill>
              </a:rPr>
              <a:t>Atmosfera: vodik (83 %), helij (15 %), metan (2 %), voda i amonijak u tragovima..</a:t>
            </a:r>
            <a:endParaRPr lang="hr-HR" b="1" dirty="0">
              <a:solidFill>
                <a:schemeClr val="bg1"/>
              </a:solidFill>
            </a:endParaRPr>
          </a:p>
        </p:txBody>
      </p:sp>
      <p:pic>
        <p:nvPicPr>
          <p:cNvPr id="25604" name="Picture 4" descr="https://upload.wikimedia.org/wikipedia/commons/thumb/f/f0/Uranus_rings_and_moons.jpg/300px-Uranus_rings_and_moons.jpg"/>
          <p:cNvPicPr>
            <a:picLocks noChangeAspect="1" noChangeArrowheads="1"/>
          </p:cNvPicPr>
          <p:nvPr/>
        </p:nvPicPr>
        <p:blipFill>
          <a:blip r:embed="rId3"/>
          <a:srcRect/>
          <a:stretch>
            <a:fillRect/>
          </a:stretch>
        </p:blipFill>
        <p:spPr bwMode="auto">
          <a:xfrm>
            <a:off x="4071934" y="3643314"/>
            <a:ext cx="4214842" cy="3143272"/>
          </a:xfrm>
          <a:prstGeom prst="rect">
            <a:avLst/>
          </a:prstGeom>
          <a:noFill/>
        </p:spPr>
      </p:pic>
      <p:sp>
        <p:nvSpPr>
          <p:cNvPr id="8" name="TextBox 7"/>
          <p:cNvSpPr txBox="1"/>
          <p:nvPr/>
        </p:nvSpPr>
        <p:spPr>
          <a:xfrm>
            <a:off x="714348" y="3786190"/>
            <a:ext cx="3000396" cy="646331"/>
          </a:xfrm>
          <a:prstGeom prst="rect">
            <a:avLst/>
          </a:prstGeom>
          <a:noFill/>
        </p:spPr>
        <p:txBody>
          <a:bodyPr wrap="square" rtlCol="0">
            <a:spAutoFit/>
          </a:bodyPr>
          <a:lstStyle/>
          <a:p>
            <a:r>
              <a:rPr lang="hr-HR" b="1" dirty="0" smtClean="0">
                <a:solidFill>
                  <a:schemeClr val="bg1"/>
                </a:solidFill>
              </a:rPr>
              <a:t>Slika: Uranov sustav prstena i satelita</a:t>
            </a:r>
            <a:endParaRPr lang="hr-H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linds(horizontal)">
                                      <p:cBhvr>
                                        <p:cTn id="7"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26626" name="Picture 2" descr="Neptun viÄen sa svemirske letjelice Voyager 2 s Velikom tamnom pjegom na lijevoj strani i Malom tamnom pjegom u donjem desnom dijelu. Bijeli oblaci se sastoje od metanova leda; sveukupna plava boja se stvara zato Å¡to metan upija crvenu svjetlost."/>
          <p:cNvPicPr>
            <a:picLocks noChangeAspect="1" noChangeArrowheads="1"/>
          </p:cNvPicPr>
          <p:nvPr/>
        </p:nvPicPr>
        <p:blipFill>
          <a:blip r:embed="rId2"/>
          <a:srcRect/>
          <a:stretch>
            <a:fillRect/>
          </a:stretch>
        </p:blipFill>
        <p:spPr bwMode="auto">
          <a:xfrm>
            <a:off x="0" y="0"/>
            <a:ext cx="9144000" cy="6912883"/>
          </a:xfrm>
          <a:prstGeom prst="rect">
            <a:avLst/>
          </a:prstGeom>
          <a:noFill/>
        </p:spPr>
      </p:pic>
      <p:sp>
        <p:nvSpPr>
          <p:cNvPr id="5" name="TextBox 4"/>
          <p:cNvSpPr txBox="1"/>
          <p:nvPr/>
        </p:nvSpPr>
        <p:spPr>
          <a:xfrm>
            <a:off x="3143240" y="142852"/>
            <a:ext cx="3143272" cy="461665"/>
          </a:xfrm>
          <a:prstGeom prst="rect">
            <a:avLst/>
          </a:prstGeom>
          <a:noFill/>
        </p:spPr>
        <p:txBody>
          <a:bodyPr wrap="square" rtlCol="0">
            <a:spAutoFit/>
          </a:bodyPr>
          <a:lstStyle/>
          <a:p>
            <a:pPr algn="ctr"/>
            <a:r>
              <a:rPr lang="hr-HR" sz="2400" b="1" dirty="0" smtClean="0">
                <a:solidFill>
                  <a:schemeClr val="bg1"/>
                </a:solidFill>
              </a:rPr>
              <a:t>Neptun</a:t>
            </a:r>
            <a:endParaRPr lang="hr-HR" sz="2400" b="1" dirty="0">
              <a:solidFill>
                <a:schemeClr val="bg1"/>
              </a:solidFill>
            </a:endParaRPr>
          </a:p>
        </p:txBody>
      </p:sp>
      <p:sp>
        <p:nvSpPr>
          <p:cNvPr id="6" name="TextBox 5"/>
          <p:cNvSpPr txBox="1"/>
          <p:nvPr/>
        </p:nvSpPr>
        <p:spPr>
          <a:xfrm>
            <a:off x="714348" y="785794"/>
            <a:ext cx="7715304" cy="3416320"/>
          </a:xfrm>
          <a:prstGeom prst="rect">
            <a:avLst/>
          </a:prstGeom>
          <a:noFill/>
        </p:spPr>
        <p:txBody>
          <a:bodyPr wrap="square" rtlCol="0">
            <a:spAutoFit/>
          </a:bodyPr>
          <a:lstStyle/>
          <a:p>
            <a:r>
              <a:rPr lang="hr-HR" b="1" dirty="0" smtClean="0">
                <a:solidFill>
                  <a:schemeClr val="bg1"/>
                </a:solidFill>
              </a:rPr>
              <a:t>-posljednji, osmi planet udaljen od Sunca na prosječnoj udaljenosti od 30,1 </a:t>
            </a:r>
            <a:r>
              <a:rPr lang="hr-HR" b="1" dirty="0" smtClean="0">
                <a:solidFill>
                  <a:schemeClr val="bg1"/>
                </a:solidFill>
              </a:rPr>
              <a:t>AJ</a:t>
            </a:r>
          </a:p>
          <a:p>
            <a:pPr>
              <a:buFontTx/>
              <a:buChar char="-"/>
            </a:pPr>
            <a:r>
              <a:rPr lang="hr-HR" b="1" dirty="0" smtClean="0">
                <a:solidFill>
                  <a:schemeClr val="bg1"/>
                </a:solidFill>
              </a:rPr>
              <a:t>najsporiji planet u kretanju oko Sunca</a:t>
            </a:r>
            <a:r>
              <a:rPr lang="hr-HR" b="1" dirty="0" smtClean="0">
                <a:solidFill>
                  <a:schemeClr val="bg1"/>
                </a:solidFill>
              </a:rPr>
              <a:t> </a:t>
            </a:r>
            <a:endParaRPr lang="hr-HR" b="1" dirty="0" smtClean="0">
              <a:solidFill>
                <a:schemeClr val="bg1"/>
              </a:solidFill>
            </a:endParaRPr>
          </a:p>
          <a:p>
            <a:r>
              <a:rPr lang="hr-HR" b="1" dirty="0" smtClean="0">
                <a:solidFill>
                  <a:schemeClr val="bg1"/>
                </a:solidFill>
              </a:rPr>
              <a:t>-prvi planet pronađen matematičkim izračunima, a ne promatranjima</a:t>
            </a:r>
          </a:p>
          <a:p>
            <a:pPr>
              <a:buFont typeface="Wingdings"/>
              <a:buChar char="à"/>
            </a:pPr>
            <a:r>
              <a:rPr lang="hr-HR" b="1" dirty="0" smtClean="0">
                <a:solidFill>
                  <a:schemeClr val="bg1"/>
                </a:solidFill>
                <a:sym typeface="Wingdings" pitchFamily="2" charset="2"/>
              </a:rPr>
              <a:t>Nepredvidljive promjene u orbiti Urana uvjerile su francuskog astronoma Alexisa Bouvarda da na njegovu orbitu utječe gravitacija nepoznatog planeta kojeg je na kraju otkrio Johann Galle unutar stupnja lokacije koju je predvidio Urbain le </a:t>
            </a:r>
            <a:r>
              <a:rPr lang="hr-HR" b="1" dirty="0" smtClean="0">
                <a:solidFill>
                  <a:schemeClr val="bg1"/>
                </a:solidFill>
                <a:sym typeface="Wingdings" pitchFamily="2" charset="2"/>
              </a:rPr>
              <a:t>Verriere</a:t>
            </a:r>
          </a:p>
          <a:p>
            <a:r>
              <a:rPr lang="hr-HR" b="1" dirty="0" smtClean="0">
                <a:solidFill>
                  <a:schemeClr val="bg1"/>
                </a:solidFill>
                <a:sym typeface="Wingdings" pitchFamily="2" charset="2"/>
              </a:rPr>
              <a:t>- Planet koji sadrži </a:t>
            </a:r>
            <a:r>
              <a:rPr lang="hr-HR" b="1" dirty="0" smtClean="0">
                <a:solidFill>
                  <a:srgbClr val="FFFF00"/>
                </a:solidFill>
                <a:sym typeface="Wingdings" pitchFamily="2" charset="2"/>
              </a:rPr>
              <a:t>Veliku tamnu pjegu</a:t>
            </a:r>
            <a:endParaRPr lang="hr-HR" b="1" dirty="0" smtClean="0">
              <a:solidFill>
                <a:schemeClr val="bg1"/>
              </a:solidFill>
              <a:sym typeface="Wingdings" pitchFamily="2" charset="2"/>
            </a:endParaRPr>
          </a:p>
          <a:p>
            <a:pPr>
              <a:buFontTx/>
              <a:buChar char="-"/>
            </a:pPr>
            <a:r>
              <a:rPr lang="hr-HR" b="1" dirty="0" smtClean="0">
                <a:solidFill>
                  <a:schemeClr val="bg1"/>
                </a:solidFill>
                <a:sym typeface="Wingdings" pitchFamily="2" charset="2"/>
              </a:rPr>
              <a:t>Najveći prirodni satelit -&gt; Triton</a:t>
            </a:r>
          </a:p>
          <a:p>
            <a:pPr>
              <a:buFontTx/>
              <a:buChar char="-"/>
            </a:pPr>
            <a:r>
              <a:rPr lang="hr-HR" b="1" dirty="0" smtClean="0">
                <a:solidFill>
                  <a:schemeClr val="bg1"/>
                </a:solidFill>
                <a:sym typeface="Wingdings" pitchFamily="2" charset="2"/>
              </a:rPr>
              <a:t>Gustoća mu je oko 1638 kg/m³</a:t>
            </a:r>
          </a:p>
          <a:p>
            <a:pPr>
              <a:buFontTx/>
              <a:buChar char="-"/>
            </a:pPr>
            <a:endParaRPr lang="hr-HR" b="1" dirty="0" smtClean="0">
              <a:solidFill>
                <a:schemeClr val="bg1"/>
              </a:solidFill>
              <a:sym typeface="Wingdings" pitchFamily="2" charset="2"/>
            </a:endParaRPr>
          </a:p>
          <a:p>
            <a:r>
              <a:rPr lang="hr-HR" b="1" dirty="0" smtClean="0">
                <a:solidFill>
                  <a:schemeClr val="bg1"/>
                </a:solidFill>
                <a:sym typeface="Wingdings" pitchFamily="2" charset="2"/>
              </a:rPr>
              <a:t>Atmosfera: 80 % vodika, 19 % helija, a u tragovima je prisutan metan...</a:t>
            </a:r>
            <a:endParaRPr lang="hr-HR" b="1" dirty="0">
              <a:solidFill>
                <a:schemeClr val="bg1"/>
              </a:solidFill>
            </a:endParaRPr>
          </a:p>
        </p:txBody>
      </p:sp>
      <p:pic>
        <p:nvPicPr>
          <p:cNvPr id="26628" name="Picture 4" descr="https://upload.wikimedia.org/wikipedia/commons/thumb/1/1c/PIA02224_Neptune%27s_rings.jpg/150px-PIA02224_Neptune%27s_rings.jpg"/>
          <p:cNvPicPr>
            <a:picLocks noChangeAspect="1" noChangeArrowheads="1"/>
          </p:cNvPicPr>
          <p:nvPr/>
        </p:nvPicPr>
        <p:blipFill>
          <a:blip r:embed="rId3"/>
          <a:srcRect/>
          <a:stretch>
            <a:fillRect/>
          </a:stretch>
        </p:blipFill>
        <p:spPr bwMode="auto">
          <a:xfrm>
            <a:off x="5786446" y="3714752"/>
            <a:ext cx="2857520" cy="2857520"/>
          </a:xfrm>
          <a:prstGeom prst="rect">
            <a:avLst/>
          </a:prstGeom>
          <a:noFill/>
        </p:spPr>
      </p:pic>
      <p:sp>
        <p:nvSpPr>
          <p:cNvPr id="9" name="TextBox 8"/>
          <p:cNvSpPr txBox="1"/>
          <p:nvPr/>
        </p:nvSpPr>
        <p:spPr>
          <a:xfrm>
            <a:off x="857224" y="4429132"/>
            <a:ext cx="4500594" cy="923330"/>
          </a:xfrm>
          <a:prstGeom prst="rect">
            <a:avLst/>
          </a:prstGeom>
          <a:noFill/>
        </p:spPr>
        <p:txBody>
          <a:bodyPr wrap="square" rtlCol="0">
            <a:spAutoFit/>
          </a:bodyPr>
          <a:lstStyle/>
          <a:p>
            <a:r>
              <a:rPr lang="hr-HR" dirty="0" smtClean="0">
                <a:solidFill>
                  <a:schemeClr val="bg1"/>
                </a:solidFill>
              </a:rPr>
              <a:t>Planetarni prstenovi nazvani po istraživačima: Galle, Lassell, le Verrier, Adams ... Slika snimljena letjelicom Voyager 2 (1986. godine)</a:t>
            </a:r>
            <a:endParaRPr lang="hr-H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sp>
        <p:nvSpPr>
          <p:cNvPr id="29698" name="AutoShape 2" descr="Slikovni rezultat za kuiperov poja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29700" name="AutoShape 4" descr="Slikovni rezultat za kuiperov poja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pic>
        <p:nvPicPr>
          <p:cNvPr id="29702" name="Picture 6" descr="Slikovni rezultat za kuiperov pojas"/>
          <p:cNvPicPr>
            <a:picLocks noChangeAspect="1" noChangeArrowheads="1"/>
          </p:cNvPicPr>
          <p:nvPr/>
        </p:nvPicPr>
        <p:blipFill>
          <a:blip r:embed="rId2"/>
          <a:srcRect/>
          <a:stretch>
            <a:fillRect/>
          </a:stretch>
        </p:blipFill>
        <p:spPr bwMode="auto">
          <a:xfrm>
            <a:off x="0" y="-1"/>
            <a:ext cx="9144000" cy="6858001"/>
          </a:xfrm>
          <a:prstGeom prst="rect">
            <a:avLst/>
          </a:prstGeom>
          <a:noFill/>
        </p:spPr>
      </p:pic>
      <p:sp>
        <p:nvSpPr>
          <p:cNvPr id="7" name="TextBox 6"/>
          <p:cNvSpPr txBox="1"/>
          <p:nvPr/>
        </p:nvSpPr>
        <p:spPr>
          <a:xfrm>
            <a:off x="285720" y="1000108"/>
            <a:ext cx="8429684" cy="923330"/>
          </a:xfrm>
          <a:prstGeom prst="rect">
            <a:avLst/>
          </a:prstGeom>
          <a:noFill/>
        </p:spPr>
        <p:txBody>
          <a:bodyPr wrap="square" rtlCol="0">
            <a:spAutoFit/>
          </a:bodyPr>
          <a:lstStyle/>
          <a:p>
            <a:r>
              <a:rPr lang="hr-HR" b="1" dirty="0" smtClean="0">
                <a:solidFill>
                  <a:schemeClr val="bg1"/>
                </a:solidFill>
              </a:rPr>
              <a:t>Udaljenost od 30 AJ do 50 AJ od Sunca</a:t>
            </a:r>
          </a:p>
          <a:p>
            <a:endParaRPr lang="hr-HR" b="1" dirty="0" smtClean="0">
              <a:solidFill>
                <a:schemeClr val="bg1"/>
              </a:solidFill>
            </a:endParaRPr>
          </a:p>
          <a:p>
            <a:r>
              <a:rPr lang="hr-HR" b="1" dirty="0" smtClean="0">
                <a:solidFill>
                  <a:schemeClr val="bg1"/>
                </a:solidFill>
              </a:rPr>
              <a:t>- dom triju patuljastih planeta: Pluton, Haumea i Makemake</a:t>
            </a:r>
            <a:endParaRPr lang="hr-HR" b="1"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4" name="Picture 2" descr="Slikovni rezultat za upitnik astronomy"/>
          <p:cNvPicPr>
            <a:picLocks noChangeAspect="1" noChangeArrowheads="1"/>
          </p:cNvPicPr>
          <p:nvPr/>
        </p:nvPicPr>
        <p:blipFill>
          <a:blip r:embed="rId2"/>
          <a:srcRect/>
          <a:stretch>
            <a:fillRect/>
          </a:stretch>
        </p:blipFill>
        <p:spPr bwMode="auto">
          <a:xfrm>
            <a:off x="0" y="0"/>
            <a:ext cx="9129988" cy="6858000"/>
          </a:xfrm>
          <a:prstGeom prst="rect">
            <a:avLst/>
          </a:prstGeom>
          <a:noFill/>
        </p:spPr>
      </p:pic>
      <p:sp>
        <p:nvSpPr>
          <p:cNvPr id="5" name="TextBox 4"/>
          <p:cNvSpPr txBox="1"/>
          <p:nvPr/>
        </p:nvSpPr>
        <p:spPr>
          <a:xfrm>
            <a:off x="642910" y="428604"/>
            <a:ext cx="7715304" cy="369332"/>
          </a:xfrm>
          <a:prstGeom prst="rect">
            <a:avLst/>
          </a:prstGeom>
          <a:noFill/>
        </p:spPr>
        <p:txBody>
          <a:bodyPr wrap="square" rtlCol="0">
            <a:spAutoFit/>
          </a:bodyPr>
          <a:lstStyle/>
          <a:p>
            <a:r>
              <a:rPr lang="hr-HR" b="1" dirty="0" smtClean="0">
                <a:solidFill>
                  <a:schemeClr val="bg1"/>
                </a:solidFill>
              </a:rPr>
              <a:t>1. Koji planet ima najveću gustoću u Sunčevom sustavu, a koji ima najmanju ?</a:t>
            </a:r>
            <a:endParaRPr lang="hr-HR" b="1" dirty="0">
              <a:solidFill>
                <a:schemeClr val="bg1"/>
              </a:solidFill>
            </a:endParaRPr>
          </a:p>
        </p:txBody>
      </p:sp>
      <p:sp>
        <p:nvSpPr>
          <p:cNvPr id="6" name="TextBox 5"/>
          <p:cNvSpPr txBox="1"/>
          <p:nvPr/>
        </p:nvSpPr>
        <p:spPr>
          <a:xfrm>
            <a:off x="642910" y="857232"/>
            <a:ext cx="7715304" cy="369332"/>
          </a:xfrm>
          <a:prstGeom prst="rect">
            <a:avLst/>
          </a:prstGeom>
          <a:noFill/>
        </p:spPr>
        <p:txBody>
          <a:bodyPr wrap="square" rtlCol="0">
            <a:spAutoFit/>
          </a:bodyPr>
          <a:lstStyle/>
          <a:p>
            <a:r>
              <a:rPr lang="hr-HR" b="1" dirty="0" smtClean="0">
                <a:solidFill>
                  <a:schemeClr val="bg1"/>
                </a:solidFill>
              </a:rPr>
              <a:t>Zemlja – najveća gustoća, Saturn – najmanja gustoća </a:t>
            </a:r>
            <a:endParaRPr lang="hr-HR" b="1" dirty="0">
              <a:solidFill>
                <a:schemeClr val="bg1"/>
              </a:solidFill>
            </a:endParaRPr>
          </a:p>
        </p:txBody>
      </p:sp>
      <p:sp>
        <p:nvSpPr>
          <p:cNvPr id="7" name="TextBox 6"/>
          <p:cNvSpPr txBox="1"/>
          <p:nvPr/>
        </p:nvSpPr>
        <p:spPr>
          <a:xfrm>
            <a:off x="642910" y="1285860"/>
            <a:ext cx="7715304" cy="369332"/>
          </a:xfrm>
          <a:prstGeom prst="rect">
            <a:avLst/>
          </a:prstGeom>
          <a:noFill/>
        </p:spPr>
        <p:txBody>
          <a:bodyPr wrap="square" rtlCol="0">
            <a:spAutoFit/>
          </a:bodyPr>
          <a:lstStyle/>
          <a:p>
            <a:r>
              <a:rPr lang="hr-HR" b="1" dirty="0" smtClean="0">
                <a:solidFill>
                  <a:schemeClr val="bg1"/>
                </a:solidFill>
              </a:rPr>
              <a:t>2. Koji planet se najbrže okreće oko Sunca, a koji najsporije ?</a:t>
            </a:r>
            <a:endParaRPr lang="hr-HR" b="1" dirty="0">
              <a:solidFill>
                <a:schemeClr val="bg1"/>
              </a:solidFill>
            </a:endParaRPr>
          </a:p>
        </p:txBody>
      </p:sp>
      <p:sp>
        <p:nvSpPr>
          <p:cNvPr id="8" name="TextBox 7"/>
          <p:cNvSpPr txBox="1"/>
          <p:nvPr/>
        </p:nvSpPr>
        <p:spPr>
          <a:xfrm>
            <a:off x="642910" y="1643050"/>
            <a:ext cx="7715304" cy="369332"/>
          </a:xfrm>
          <a:prstGeom prst="rect">
            <a:avLst/>
          </a:prstGeom>
          <a:noFill/>
        </p:spPr>
        <p:txBody>
          <a:bodyPr wrap="square" rtlCol="0">
            <a:spAutoFit/>
          </a:bodyPr>
          <a:lstStyle/>
          <a:p>
            <a:r>
              <a:rPr lang="hr-HR" b="1" dirty="0" smtClean="0">
                <a:solidFill>
                  <a:schemeClr val="bg1"/>
                </a:solidFill>
              </a:rPr>
              <a:t>Merkur – najbrže, Neptun - najsporije</a:t>
            </a:r>
            <a:endParaRPr lang="hr-HR" b="1" dirty="0">
              <a:solidFill>
                <a:schemeClr val="bg1"/>
              </a:solidFill>
            </a:endParaRPr>
          </a:p>
        </p:txBody>
      </p:sp>
      <p:sp>
        <p:nvSpPr>
          <p:cNvPr id="9" name="TextBox 8"/>
          <p:cNvSpPr txBox="1"/>
          <p:nvPr/>
        </p:nvSpPr>
        <p:spPr>
          <a:xfrm>
            <a:off x="642910" y="2000240"/>
            <a:ext cx="7715304" cy="369332"/>
          </a:xfrm>
          <a:prstGeom prst="rect">
            <a:avLst/>
          </a:prstGeom>
          <a:noFill/>
        </p:spPr>
        <p:txBody>
          <a:bodyPr wrap="square" rtlCol="0">
            <a:spAutoFit/>
          </a:bodyPr>
          <a:lstStyle/>
          <a:p>
            <a:r>
              <a:rPr lang="hr-HR" b="1" dirty="0" smtClean="0">
                <a:solidFill>
                  <a:schemeClr val="bg1"/>
                </a:solidFill>
              </a:rPr>
              <a:t>3. Od kojih plinova pretežito se sastoji atmosfera Jovijanskih planeta ?</a:t>
            </a:r>
            <a:endParaRPr lang="hr-HR" b="1" dirty="0">
              <a:solidFill>
                <a:schemeClr val="bg1"/>
              </a:solidFill>
            </a:endParaRPr>
          </a:p>
        </p:txBody>
      </p:sp>
      <p:sp>
        <p:nvSpPr>
          <p:cNvPr id="10" name="TextBox 9"/>
          <p:cNvSpPr txBox="1"/>
          <p:nvPr/>
        </p:nvSpPr>
        <p:spPr>
          <a:xfrm>
            <a:off x="642910" y="2357430"/>
            <a:ext cx="7715304" cy="369332"/>
          </a:xfrm>
          <a:prstGeom prst="rect">
            <a:avLst/>
          </a:prstGeom>
          <a:noFill/>
        </p:spPr>
        <p:txBody>
          <a:bodyPr wrap="square" rtlCol="0">
            <a:spAutoFit/>
          </a:bodyPr>
          <a:lstStyle/>
          <a:p>
            <a:r>
              <a:rPr lang="hr-HR" b="1" dirty="0" smtClean="0">
                <a:solidFill>
                  <a:schemeClr val="bg1"/>
                </a:solidFill>
              </a:rPr>
              <a:t>Vodik i helij</a:t>
            </a:r>
            <a:endParaRPr lang="hr-HR" b="1" dirty="0">
              <a:solidFill>
                <a:schemeClr val="bg1"/>
              </a:solidFill>
            </a:endParaRPr>
          </a:p>
        </p:txBody>
      </p:sp>
      <p:sp>
        <p:nvSpPr>
          <p:cNvPr id="11" name="TextBox 10"/>
          <p:cNvSpPr txBox="1"/>
          <p:nvPr/>
        </p:nvSpPr>
        <p:spPr>
          <a:xfrm>
            <a:off x="642910" y="2714620"/>
            <a:ext cx="7786742" cy="369332"/>
          </a:xfrm>
          <a:prstGeom prst="rect">
            <a:avLst/>
          </a:prstGeom>
          <a:noFill/>
        </p:spPr>
        <p:txBody>
          <a:bodyPr wrap="square" rtlCol="0">
            <a:spAutoFit/>
          </a:bodyPr>
          <a:lstStyle/>
          <a:p>
            <a:r>
              <a:rPr lang="hr-HR" b="1" dirty="0" smtClean="0">
                <a:solidFill>
                  <a:schemeClr val="bg1"/>
                </a:solidFill>
              </a:rPr>
              <a:t>4. Koji je najveći i najmasivniji planet Sunčevog sustava ? </a:t>
            </a:r>
            <a:endParaRPr lang="hr-HR" b="1" dirty="0">
              <a:solidFill>
                <a:schemeClr val="bg1"/>
              </a:solidFill>
            </a:endParaRPr>
          </a:p>
        </p:txBody>
      </p:sp>
      <p:sp>
        <p:nvSpPr>
          <p:cNvPr id="12" name="TextBox 11"/>
          <p:cNvSpPr txBox="1"/>
          <p:nvPr/>
        </p:nvSpPr>
        <p:spPr>
          <a:xfrm>
            <a:off x="642910" y="3143248"/>
            <a:ext cx="7786742" cy="369332"/>
          </a:xfrm>
          <a:prstGeom prst="rect">
            <a:avLst/>
          </a:prstGeom>
          <a:noFill/>
        </p:spPr>
        <p:txBody>
          <a:bodyPr wrap="square" rtlCol="0">
            <a:spAutoFit/>
          </a:bodyPr>
          <a:lstStyle/>
          <a:p>
            <a:r>
              <a:rPr lang="hr-HR" b="1" dirty="0" smtClean="0">
                <a:solidFill>
                  <a:schemeClr val="bg1"/>
                </a:solidFill>
              </a:rPr>
              <a:t>Jupiter</a:t>
            </a:r>
            <a:endParaRPr lang="hr-HR" b="1" dirty="0">
              <a:solidFill>
                <a:schemeClr val="bg1"/>
              </a:solidFill>
            </a:endParaRPr>
          </a:p>
        </p:txBody>
      </p:sp>
      <p:sp>
        <p:nvSpPr>
          <p:cNvPr id="13" name="TextBox 12"/>
          <p:cNvSpPr txBox="1"/>
          <p:nvPr/>
        </p:nvSpPr>
        <p:spPr>
          <a:xfrm>
            <a:off x="642910" y="3500438"/>
            <a:ext cx="7858180" cy="369332"/>
          </a:xfrm>
          <a:prstGeom prst="rect">
            <a:avLst/>
          </a:prstGeom>
          <a:noFill/>
        </p:spPr>
        <p:txBody>
          <a:bodyPr wrap="square" rtlCol="0">
            <a:spAutoFit/>
          </a:bodyPr>
          <a:lstStyle/>
          <a:p>
            <a:r>
              <a:rPr lang="hr-HR" b="1" dirty="0" smtClean="0">
                <a:solidFill>
                  <a:schemeClr val="bg1"/>
                </a:solidFill>
              </a:rPr>
              <a:t>5. Nabroji 4 najveća Jupiterova satelita ? </a:t>
            </a:r>
            <a:endParaRPr lang="hr-HR" b="1" dirty="0">
              <a:solidFill>
                <a:schemeClr val="bg1"/>
              </a:solidFill>
            </a:endParaRPr>
          </a:p>
        </p:txBody>
      </p:sp>
      <p:sp>
        <p:nvSpPr>
          <p:cNvPr id="14" name="TextBox 13"/>
          <p:cNvSpPr txBox="1"/>
          <p:nvPr/>
        </p:nvSpPr>
        <p:spPr>
          <a:xfrm>
            <a:off x="642910" y="3929066"/>
            <a:ext cx="6858048" cy="369332"/>
          </a:xfrm>
          <a:prstGeom prst="rect">
            <a:avLst/>
          </a:prstGeom>
          <a:noFill/>
        </p:spPr>
        <p:txBody>
          <a:bodyPr wrap="square" rtlCol="0">
            <a:spAutoFit/>
          </a:bodyPr>
          <a:lstStyle/>
          <a:p>
            <a:r>
              <a:rPr lang="hr-HR" b="1" dirty="0" smtClean="0">
                <a:solidFill>
                  <a:schemeClr val="bg1"/>
                </a:solidFill>
              </a:rPr>
              <a:t>Ganimed, Kalista, Io i Europa</a:t>
            </a:r>
            <a:endParaRPr lang="hr-HR" b="1" dirty="0">
              <a:solidFill>
                <a:schemeClr val="bg1"/>
              </a:solidFill>
            </a:endParaRPr>
          </a:p>
        </p:txBody>
      </p:sp>
      <p:sp>
        <p:nvSpPr>
          <p:cNvPr id="16" name="TextBox 15"/>
          <p:cNvSpPr txBox="1"/>
          <p:nvPr/>
        </p:nvSpPr>
        <p:spPr>
          <a:xfrm>
            <a:off x="642910" y="4286256"/>
            <a:ext cx="7500990" cy="369332"/>
          </a:xfrm>
          <a:prstGeom prst="rect">
            <a:avLst/>
          </a:prstGeom>
          <a:noFill/>
        </p:spPr>
        <p:txBody>
          <a:bodyPr wrap="square" rtlCol="0">
            <a:spAutoFit/>
          </a:bodyPr>
          <a:lstStyle/>
          <a:p>
            <a:r>
              <a:rPr lang="hr-HR" b="1" dirty="0" smtClean="0">
                <a:solidFill>
                  <a:schemeClr val="bg1"/>
                </a:solidFill>
              </a:rPr>
              <a:t>6. Kako se zove prvi planet otkriven teleskopom i tko ga je otkrio ?</a:t>
            </a:r>
            <a:endParaRPr lang="hr-HR" b="1" dirty="0">
              <a:solidFill>
                <a:schemeClr val="bg1"/>
              </a:solidFill>
            </a:endParaRPr>
          </a:p>
        </p:txBody>
      </p:sp>
      <p:sp>
        <p:nvSpPr>
          <p:cNvPr id="17" name="TextBox 16"/>
          <p:cNvSpPr txBox="1"/>
          <p:nvPr/>
        </p:nvSpPr>
        <p:spPr>
          <a:xfrm>
            <a:off x="642910" y="4714884"/>
            <a:ext cx="7572428" cy="369332"/>
          </a:xfrm>
          <a:prstGeom prst="rect">
            <a:avLst/>
          </a:prstGeom>
          <a:noFill/>
        </p:spPr>
        <p:txBody>
          <a:bodyPr wrap="square" rtlCol="0">
            <a:spAutoFit/>
          </a:bodyPr>
          <a:lstStyle/>
          <a:p>
            <a:r>
              <a:rPr lang="hr-HR" dirty="0" smtClean="0">
                <a:solidFill>
                  <a:schemeClr val="bg1"/>
                </a:solidFill>
              </a:rPr>
              <a:t>Uran, William Herschel</a:t>
            </a:r>
            <a:endParaRPr lang="hr-HR" dirty="0">
              <a:solidFill>
                <a:schemeClr val="bg1"/>
              </a:solidFill>
            </a:endParaRPr>
          </a:p>
        </p:txBody>
      </p:sp>
      <p:sp>
        <p:nvSpPr>
          <p:cNvPr id="18" name="TextBox 17"/>
          <p:cNvSpPr txBox="1"/>
          <p:nvPr/>
        </p:nvSpPr>
        <p:spPr>
          <a:xfrm>
            <a:off x="642910" y="5214950"/>
            <a:ext cx="7786742" cy="369332"/>
          </a:xfrm>
          <a:prstGeom prst="rect">
            <a:avLst/>
          </a:prstGeom>
          <a:noFill/>
        </p:spPr>
        <p:txBody>
          <a:bodyPr wrap="square" rtlCol="0">
            <a:spAutoFit/>
          </a:bodyPr>
          <a:lstStyle/>
          <a:p>
            <a:r>
              <a:rPr lang="hr-HR" b="1" dirty="0" smtClean="0">
                <a:solidFill>
                  <a:schemeClr val="bg1"/>
                </a:solidFill>
              </a:rPr>
              <a:t>7. Kako se zove najveći satelit planeta Neptuna ?</a:t>
            </a:r>
            <a:endParaRPr lang="hr-HR" b="1" dirty="0">
              <a:solidFill>
                <a:schemeClr val="bg1"/>
              </a:solidFill>
            </a:endParaRPr>
          </a:p>
        </p:txBody>
      </p:sp>
      <p:sp>
        <p:nvSpPr>
          <p:cNvPr id="19" name="TextBox 18"/>
          <p:cNvSpPr txBox="1"/>
          <p:nvPr/>
        </p:nvSpPr>
        <p:spPr>
          <a:xfrm>
            <a:off x="642910" y="5715016"/>
            <a:ext cx="7858180" cy="369332"/>
          </a:xfrm>
          <a:prstGeom prst="rect">
            <a:avLst/>
          </a:prstGeom>
          <a:noFill/>
        </p:spPr>
        <p:txBody>
          <a:bodyPr wrap="square" rtlCol="0">
            <a:spAutoFit/>
          </a:bodyPr>
          <a:lstStyle/>
          <a:p>
            <a:r>
              <a:rPr lang="hr-HR" b="1" dirty="0" smtClean="0">
                <a:solidFill>
                  <a:schemeClr val="bg1"/>
                </a:solidFill>
              </a:rPr>
              <a:t>Triton</a:t>
            </a:r>
            <a:endParaRPr lang="hr-H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linds(horizont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linds(horizont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linds(horizontal)">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12290" name="Picture 2" descr="Slikovni rezultat za sunčeva pjege"/>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8" name="TextBox 7"/>
          <p:cNvSpPr txBox="1"/>
          <p:nvPr/>
        </p:nvSpPr>
        <p:spPr>
          <a:xfrm>
            <a:off x="500034" y="571480"/>
            <a:ext cx="8429684" cy="6186309"/>
          </a:xfrm>
          <a:prstGeom prst="rect">
            <a:avLst/>
          </a:prstGeom>
          <a:noFill/>
        </p:spPr>
        <p:txBody>
          <a:bodyPr wrap="square" rtlCol="0">
            <a:spAutoFit/>
          </a:bodyPr>
          <a:lstStyle/>
          <a:p>
            <a:pPr>
              <a:buFontTx/>
              <a:buChar char="-"/>
            </a:pPr>
            <a:r>
              <a:rPr lang="hr-HR" b="1" dirty="0" smtClean="0">
                <a:solidFill>
                  <a:schemeClr val="bg1"/>
                </a:solidFill>
              </a:rPr>
              <a:t>promjer Sunca 1 392 000 km, a obujam 1,3 milijuna puta veći od Zemlje</a:t>
            </a:r>
          </a:p>
          <a:p>
            <a:pPr>
              <a:buFontTx/>
              <a:buChar char="-"/>
            </a:pPr>
            <a:r>
              <a:rPr lang="hr-HR" b="1" dirty="0" smtClean="0">
                <a:solidFill>
                  <a:schemeClr val="bg1"/>
                </a:solidFill>
              </a:rPr>
              <a:t> prosječna gustoća je 1400  kg/m³</a:t>
            </a:r>
          </a:p>
          <a:p>
            <a:pPr>
              <a:buFontTx/>
              <a:buChar char="-"/>
            </a:pPr>
            <a:endParaRPr lang="hr-HR" b="1" dirty="0" smtClean="0">
              <a:solidFill>
                <a:schemeClr val="bg1"/>
              </a:solidFill>
            </a:endParaRPr>
          </a:p>
          <a:p>
            <a:pPr>
              <a:buFontTx/>
              <a:buChar char="-"/>
            </a:pPr>
            <a:r>
              <a:rPr lang="hr-HR" b="1" dirty="0" smtClean="0">
                <a:solidFill>
                  <a:schemeClr val="bg1"/>
                </a:solidFill>
              </a:rPr>
              <a:t>74% vodik</a:t>
            </a:r>
          </a:p>
          <a:p>
            <a:pPr>
              <a:buFontTx/>
              <a:buChar char="-"/>
            </a:pPr>
            <a:r>
              <a:rPr lang="hr-HR" b="1" dirty="0" smtClean="0">
                <a:solidFill>
                  <a:schemeClr val="bg1"/>
                </a:solidFill>
              </a:rPr>
              <a:t> 24% helij</a:t>
            </a:r>
          </a:p>
          <a:p>
            <a:pPr>
              <a:buFontTx/>
              <a:buChar char="-"/>
            </a:pPr>
            <a:r>
              <a:rPr lang="hr-HR" b="1" dirty="0" smtClean="0">
                <a:solidFill>
                  <a:schemeClr val="bg1"/>
                </a:solidFill>
              </a:rPr>
              <a:t> 0,77% kisik</a:t>
            </a:r>
          </a:p>
          <a:p>
            <a:pPr>
              <a:buFontTx/>
              <a:buChar char="-"/>
            </a:pPr>
            <a:endParaRPr lang="hr-HR" b="1" dirty="0" smtClean="0">
              <a:solidFill>
                <a:schemeClr val="bg1"/>
              </a:solidFill>
            </a:endParaRPr>
          </a:p>
          <a:p>
            <a:pPr>
              <a:buFontTx/>
              <a:buChar char="-"/>
            </a:pPr>
            <a:r>
              <a:rPr lang="hr-HR" b="1" dirty="0" smtClean="0">
                <a:solidFill>
                  <a:schemeClr val="bg1"/>
                </a:solidFill>
              </a:rPr>
              <a:t> </a:t>
            </a:r>
            <a:r>
              <a:rPr lang="hr-HR" b="1" dirty="0" smtClean="0">
                <a:solidFill>
                  <a:schemeClr val="bg1"/>
                </a:solidFill>
              </a:rPr>
              <a:t>srednja udaljenost između Sunca i Zemlje iznosi odprilike oko 150 000 000 km    (1 AJ</a:t>
            </a:r>
            <a:r>
              <a:rPr lang="hr-HR" b="1" dirty="0" smtClean="0">
                <a:solidFill>
                  <a:schemeClr val="bg1"/>
                </a:solidFill>
              </a:rPr>
              <a:t>)</a:t>
            </a:r>
          </a:p>
          <a:p>
            <a:pPr>
              <a:buFontTx/>
              <a:buChar char="-"/>
            </a:pPr>
            <a:endParaRPr lang="hr-HR" b="1" dirty="0" smtClean="0">
              <a:solidFill>
                <a:schemeClr val="bg1"/>
              </a:solidFill>
            </a:endParaRPr>
          </a:p>
          <a:p>
            <a:pPr>
              <a:buFontTx/>
              <a:buChar char="-"/>
            </a:pPr>
            <a:r>
              <a:rPr lang="hr-HR" b="1" dirty="0" smtClean="0">
                <a:solidFill>
                  <a:schemeClr val="bg1"/>
                </a:solidFill>
              </a:rPr>
              <a:t> </a:t>
            </a:r>
            <a:r>
              <a:rPr lang="hr-HR" b="1" dirty="0" smtClean="0">
                <a:solidFill>
                  <a:schemeClr val="bg1"/>
                </a:solidFill>
              </a:rPr>
              <a:t>Sunčeve pjege – tamne pjege na površini jer su hladnije od plinova oko njih</a:t>
            </a:r>
          </a:p>
          <a:p>
            <a:r>
              <a:rPr lang="hr-HR" b="1" dirty="0" smtClean="0">
                <a:solidFill>
                  <a:schemeClr val="bg1"/>
                </a:solidFill>
              </a:rPr>
              <a:t>Wolfov relativni broj : R</a:t>
            </a:r>
          </a:p>
          <a:p>
            <a:endParaRPr lang="hr-HR" b="1" dirty="0" smtClean="0">
              <a:solidFill>
                <a:schemeClr val="bg1"/>
              </a:solidFill>
            </a:endParaRPr>
          </a:p>
          <a:p>
            <a:r>
              <a:rPr lang="hr-HR" b="1" dirty="0" smtClean="0">
                <a:solidFill>
                  <a:schemeClr val="bg1"/>
                </a:solidFill>
              </a:rPr>
              <a:t>R = k (10g + s)      k – koeficijent koji ovisi o osjetljivosti instrumenta</a:t>
            </a:r>
          </a:p>
          <a:p>
            <a:r>
              <a:rPr lang="hr-HR" b="1" dirty="0" smtClean="0">
                <a:solidFill>
                  <a:schemeClr val="bg1"/>
                </a:solidFill>
              </a:rPr>
              <a:t> </a:t>
            </a:r>
            <a:r>
              <a:rPr lang="hr-HR" b="1" dirty="0" smtClean="0">
                <a:solidFill>
                  <a:schemeClr val="bg1"/>
                </a:solidFill>
              </a:rPr>
              <a:t>                              g – broj grupa sunčevih pjega</a:t>
            </a:r>
          </a:p>
          <a:p>
            <a:r>
              <a:rPr lang="hr-HR" b="1" dirty="0" smtClean="0">
                <a:solidFill>
                  <a:schemeClr val="bg1"/>
                </a:solidFill>
              </a:rPr>
              <a:t> </a:t>
            </a:r>
            <a:r>
              <a:rPr lang="hr-HR" b="1" dirty="0" smtClean="0">
                <a:solidFill>
                  <a:schemeClr val="bg1"/>
                </a:solidFill>
              </a:rPr>
              <a:t>                              s – broj pojedinačnih pjega</a:t>
            </a:r>
            <a:endParaRPr lang="hr-HR" b="1" dirty="0" smtClean="0">
              <a:solidFill>
                <a:schemeClr val="bg1"/>
              </a:solidFill>
            </a:endParaRPr>
          </a:p>
          <a:p>
            <a:pPr>
              <a:buFontTx/>
              <a:buChar char="-"/>
            </a:pPr>
            <a:endParaRPr lang="hr-HR" b="1" dirty="0" smtClean="0">
              <a:solidFill>
                <a:schemeClr val="bg1"/>
              </a:solidFill>
            </a:endParaRPr>
          </a:p>
          <a:p>
            <a:pPr>
              <a:buFontTx/>
              <a:buChar char="-"/>
            </a:pPr>
            <a:r>
              <a:rPr lang="hr-HR" b="1" dirty="0" smtClean="0">
                <a:solidFill>
                  <a:schemeClr val="bg1"/>
                </a:solidFill>
              </a:rPr>
              <a:t> Sunce je udaljeno 30 000 svjetlosnih godina od središta Mliječnog puta</a:t>
            </a:r>
          </a:p>
          <a:p>
            <a:pPr>
              <a:buFontTx/>
              <a:buChar char="-"/>
            </a:pPr>
            <a:endParaRPr lang="hr-HR" b="1" dirty="0" smtClean="0">
              <a:solidFill>
                <a:schemeClr val="bg1"/>
              </a:solidFill>
            </a:endParaRPr>
          </a:p>
          <a:p>
            <a:pPr>
              <a:buFontTx/>
              <a:buChar char="-"/>
            </a:pPr>
            <a:r>
              <a:rPr lang="hr-HR" b="1" dirty="0" smtClean="0">
                <a:solidFill>
                  <a:schemeClr val="bg1"/>
                </a:solidFill>
              </a:rPr>
              <a:t>SVI PLANETI KREĆU SE OKO SUNCA U ISTOM SMJERU (SUPROTNO OD KAZALJKE NA SATU)</a:t>
            </a:r>
            <a:endParaRPr lang="hr-HR" b="1" dirty="0" smtClean="0">
              <a:solidFill>
                <a:schemeClr val="bg1"/>
              </a:solidFill>
            </a:endParaRPr>
          </a:p>
          <a:p>
            <a:pPr>
              <a:buFontTx/>
              <a:buChar char="-"/>
            </a:pPr>
            <a:endParaRPr lang="hr-HR" b="1" dirty="0" smtClean="0">
              <a:solidFill>
                <a:schemeClr val="bg1"/>
              </a:solidFill>
            </a:endParaRPr>
          </a:p>
          <a:p>
            <a:endParaRPr lang="hr-HR" b="1"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Donji, unutarnji ili terestrički planeti</a:t>
            </a:r>
            <a:endParaRPr lang="hr-HR" dirty="0"/>
          </a:p>
        </p:txBody>
      </p:sp>
      <p:sp>
        <p:nvSpPr>
          <p:cNvPr id="3" name="Content Placeholder 2"/>
          <p:cNvSpPr>
            <a:spLocks noGrp="1"/>
          </p:cNvSpPr>
          <p:nvPr>
            <p:ph idx="1"/>
          </p:nvPr>
        </p:nvSpPr>
        <p:spPr>
          <a:xfrm>
            <a:off x="457200" y="5500702"/>
            <a:ext cx="8229600" cy="928694"/>
          </a:xfrm>
        </p:spPr>
        <p:txBody>
          <a:bodyPr/>
          <a:lstStyle/>
          <a:p>
            <a:pPr>
              <a:buNone/>
            </a:pPr>
            <a:r>
              <a:rPr lang="hr-HR" dirty="0" smtClean="0"/>
              <a:t>Merkur, Venera,                      Zemlja         i     Mars</a:t>
            </a:r>
            <a:endParaRPr lang="hr-HR" dirty="0"/>
          </a:p>
        </p:txBody>
      </p:sp>
      <p:pic>
        <p:nvPicPr>
          <p:cNvPr id="28674" name="Picture 2" descr="Slikovni rezultat za terestrički planeti"/>
          <p:cNvPicPr>
            <a:picLocks noChangeAspect="1" noChangeArrowheads="1"/>
          </p:cNvPicPr>
          <p:nvPr/>
        </p:nvPicPr>
        <p:blipFill>
          <a:blip r:embed="rId2"/>
          <a:srcRect/>
          <a:stretch>
            <a:fillRect/>
          </a:stretch>
        </p:blipFill>
        <p:spPr bwMode="auto">
          <a:xfrm>
            <a:off x="0" y="1214422"/>
            <a:ext cx="9144000" cy="42291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17410" name="Picture 2" descr="https://upload.wikimedia.org/wikipedia/commons/thumb/3/3f/Mercury_Globe-MESSENGER_mosaic_centered_at_0degN-0degE.jpg/300px-Mercury_Globe-MESSENGER_mosaic_centered_at_0degN-0degE.jpg"/>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5" name="TextBox 4"/>
          <p:cNvSpPr txBox="1"/>
          <p:nvPr/>
        </p:nvSpPr>
        <p:spPr>
          <a:xfrm>
            <a:off x="3000364" y="142852"/>
            <a:ext cx="3357586" cy="523220"/>
          </a:xfrm>
          <a:prstGeom prst="rect">
            <a:avLst/>
          </a:prstGeom>
          <a:noFill/>
        </p:spPr>
        <p:txBody>
          <a:bodyPr wrap="square" rtlCol="0">
            <a:spAutoFit/>
          </a:bodyPr>
          <a:lstStyle/>
          <a:p>
            <a:pPr algn="ctr"/>
            <a:r>
              <a:rPr lang="hr-HR" sz="2800" b="1" dirty="0" smtClean="0">
                <a:solidFill>
                  <a:schemeClr val="bg1"/>
                </a:solidFill>
              </a:rPr>
              <a:t>MERKUR</a:t>
            </a:r>
            <a:endParaRPr lang="hr-HR" sz="2800" b="1" dirty="0">
              <a:solidFill>
                <a:schemeClr val="bg1"/>
              </a:solidFill>
            </a:endParaRPr>
          </a:p>
        </p:txBody>
      </p:sp>
      <p:sp>
        <p:nvSpPr>
          <p:cNvPr id="6" name="TextBox 5"/>
          <p:cNvSpPr txBox="1"/>
          <p:nvPr/>
        </p:nvSpPr>
        <p:spPr>
          <a:xfrm>
            <a:off x="285720" y="928670"/>
            <a:ext cx="7643866" cy="4893647"/>
          </a:xfrm>
          <a:prstGeom prst="rect">
            <a:avLst/>
          </a:prstGeom>
          <a:noFill/>
        </p:spPr>
        <p:txBody>
          <a:bodyPr wrap="square" rtlCol="0">
            <a:spAutoFit/>
          </a:bodyPr>
          <a:lstStyle/>
          <a:p>
            <a:pPr>
              <a:buFontTx/>
              <a:buChar char="-"/>
            </a:pPr>
            <a:r>
              <a:rPr lang="hr-HR" sz="2400" b="1" dirty="0" smtClean="0">
                <a:solidFill>
                  <a:schemeClr val="bg1"/>
                </a:solidFill>
              </a:rPr>
              <a:t> planet </a:t>
            </a:r>
            <a:r>
              <a:rPr lang="hr-HR" sz="2400" b="1" dirty="0" smtClean="0">
                <a:solidFill>
                  <a:schemeClr val="bg1"/>
                </a:solidFill>
              </a:rPr>
              <a:t>najbliži Suncu, udaljen svega 0,387 </a:t>
            </a:r>
            <a:r>
              <a:rPr lang="hr-HR" sz="2400" b="1" dirty="0" smtClean="0">
                <a:solidFill>
                  <a:schemeClr val="bg1"/>
                </a:solidFill>
              </a:rPr>
              <a:t>AJ</a:t>
            </a:r>
          </a:p>
          <a:p>
            <a:pPr>
              <a:buFontTx/>
              <a:buChar char="-"/>
            </a:pPr>
            <a:r>
              <a:rPr lang="hr-HR" sz="2400" b="1" dirty="0" smtClean="0">
                <a:solidFill>
                  <a:schemeClr val="bg1"/>
                </a:solidFill>
              </a:rPr>
              <a:t> </a:t>
            </a:r>
            <a:r>
              <a:rPr lang="hr-HR" sz="2400" b="1" dirty="0" smtClean="0">
                <a:solidFill>
                  <a:schemeClr val="bg1"/>
                </a:solidFill>
              </a:rPr>
              <a:t>najmanji od svih planeta</a:t>
            </a:r>
            <a:endParaRPr lang="hr-HR" sz="2400" b="1" dirty="0" smtClean="0">
              <a:solidFill>
                <a:schemeClr val="bg1"/>
              </a:solidFill>
            </a:endParaRPr>
          </a:p>
          <a:p>
            <a:pPr>
              <a:buFontTx/>
              <a:buChar char="-"/>
            </a:pPr>
            <a:r>
              <a:rPr lang="hr-HR" sz="2400" b="1" dirty="0" smtClean="0">
                <a:solidFill>
                  <a:schemeClr val="bg1"/>
                </a:solidFill>
              </a:rPr>
              <a:t> Sunce </a:t>
            </a:r>
            <a:r>
              <a:rPr lang="hr-HR" sz="2400" b="1" dirty="0" smtClean="0">
                <a:solidFill>
                  <a:schemeClr val="bg1"/>
                </a:solidFill>
              </a:rPr>
              <a:t>obiđe za 88 dana (zvjezdana ili siderička godina</a:t>
            </a:r>
            <a:r>
              <a:rPr lang="hr-HR" sz="2400" b="1" dirty="0" smtClean="0">
                <a:solidFill>
                  <a:schemeClr val="bg1"/>
                </a:solidFill>
              </a:rPr>
              <a:t>), najbrže od vih planeta</a:t>
            </a:r>
            <a:endParaRPr lang="hr-HR" sz="2400" b="1" dirty="0" smtClean="0">
              <a:solidFill>
                <a:schemeClr val="bg1"/>
              </a:solidFill>
            </a:endParaRPr>
          </a:p>
          <a:p>
            <a:pPr>
              <a:buFontTx/>
              <a:buChar char="-"/>
            </a:pPr>
            <a:r>
              <a:rPr lang="hr-HR" sz="2400" b="1" dirty="0" smtClean="0">
                <a:solidFill>
                  <a:schemeClr val="bg1"/>
                </a:solidFill>
              </a:rPr>
              <a:t> promjer </a:t>
            </a:r>
            <a:r>
              <a:rPr lang="hr-HR" sz="2400" b="1" dirty="0" smtClean="0">
                <a:solidFill>
                  <a:schemeClr val="bg1"/>
                </a:solidFill>
              </a:rPr>
              <a:t>oko 4 879,4 km, srednja gustoća 5 430 kg/m³</a:t>
            </a:r>
          </a:p>
          <a:p>
            <a:pPr>
              <a:buFontTx/>
              <a:buChar char="-"/>
            </a:pPr>
            <a:r>
              <a:rPr lang="hr-HR" sz="2400" b="1" dirty="0" smtClean="0">
                <a:solidFill>
                  <a:schemeClr val="bg1"/>
                </a:solidFill>
              </a:rPr>
              <a:t> nema </a:t>
            </a:r>
            <a:r>
              <a:rPr lang="hr-HR" sz="2400" b="1" dirty="0" smtClean="0">
                <a:solidFill>
                  <a:schemeClr val="bg1"/>
                </a:solidFill>
              </a:rPr>
              <a:t>atmosferu u uobičajenom smislu, a zapaženi su plinovi kisik, vodik, helij i argon</a:t>
            </a:r>
          </a:p>
          <a:p>
            <a:pPr>
              <a:buFontTx/>
              <a:buChar char="-"/>
            </a:pPr>
            <a:r>
              <a:rPr lang="hr-HR" sz="2400" b="1" dirty="0" smtClean="0">
                <a:solidFill>
                  <a:schemeClr val="bg1"/>
                </a:solidFill>
              </a:rPr>
              <a:t> dio Merkurove površine snimila je letjelica Marineer 10 (1974. i 1975. godine), a letjelica MESSENGER trenutno obilazi oko Merkura od 2008. godine</a:t>
            </a:r>
          </a:p>
          <a:p>
            <a:pPr>
              <a:buFontTx/>
              <a:buChar char="-"/>
            </a:pPr>
            <a:r>
              <a:rPr lang="hr-HR" sz="2400" b="1" dirty="0" smtClean="0">
                <a:solidFill>
                  <a:schemeClr val="bg1"/>
                </a:solidFill>
              </a:rPr>
              <a:t>površina mu je prekrivena kraterima i “morima” te zbog toga jako nalikuje na Mjesec</a:t>
            </a:r>
          </a:p>
          <a:p>
            <a:pPr>
              <a:buFontTx/>
              <a:buChar char="-"/>
            </a:pPr>
            <a:r>
              <a:rPr lang="hr-HR" sz="2400" b="1" dirty="0" smtClean="0">
                <a:solidFill>
                  <a:schemeClr val="bg1"/>
                </a:solidFill>
              </a:rPr>
              <a:t>najveća zaravan je Ravnica vrućine (lat. Caloris Planitia)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18434" name="Picture 2" descr="https://upload.wikimedia.org/wikipedia/commons/thumb/8/85/Venus_globe.jpg/300px-Venus_globe.jpg"/>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5" name="TextBox 4"/>
          <p:cNvSpPr txBox="1"/>
          <p:nvPr/>
        </p:nvSpPr>
        <p:spPr>
          <a:xfrm>
            <a:off x="3000364" y="285728"/>
            <a:ext cx="3357586" cy="461665"/>
          </a:xfrm>
          <a:prstGeom prst="rect">
            <a:avLst/>
          </a:prstGeom>
          <a:noFill/>
        </p:spPr>
        <p:txBody>
          <a:bodyPr wrap="square" rtlCol="0">
            <a:spAutoFit/>
          </a:bodyPr>
          <a:lstStyle/>
          <a:p>
            <a:pPr algn="ctr"/>
            <a:r>
              <a:rPr lang="hr-HR" sz="2400" b="1" dirty="0" smtClean="0">
                <a:solidFill>
                  <a:schemeClr val="bg1"/>
                </a:solidFill>
              </a:rPr>
              <a:t>VENERA</a:t>
            </a:r>
            <a:endParaRPr lang="hr-HR" sz="2400" b="1" dirty="0">
              <a:solidFill>
                <a:schemeClr val="bg1"/>
              </a:solidFill>
            </a:endParaRPr>
          </a:p>
        </p:txBody>
      </p:sp>
      <p:sp>
        <p:nvSpPr>
          <p:cNvPr id="6" name="TextBox 5"/>
          <p:cNvSpPr txBox="1"/>
          <p:nvPr/>
        </p:nvSpPr>
        <p:spPr>
          <a:xfrm>
            <a:off x="571472" y="856357"/>
            <a:ext cx="8143932" cy="4893647"/>
          </a:xfrm>
          <a:prstGeom prst="rect">
            <a:avLst/>
          </a:prstGeom>
          <a:noFill/>
        </p:spPr>
        <p:txBody>
          <a:bodyPr wrap="square" rtlCol="0">
            <a:spAutoFit/>
          </a:bodyPr>
          <a:lstStyle/>
          <a:p>
            <a:r>
              <a:rPr lang="hr-HR" sz="2400" b="1" dirty="0" smtClean="0">
                <a:solidFill>
                  <a:schemeClr val="bg1"/>
                </a:solidFill>
              </a:rPr>
              <a:t>-drugi planet udaljen od Sunca, bez satelita</a:t>
            </a:r>
          </a:p>
          <a:p>
            <a:r>
              <a:rPr lang="hr-HR" sz="2400" b="1" dirty="0" smtClean="0">
                <a:solidFill>
                  <a:schemeClr val="bg1"/>
                </a:solidFill>
              </a:rPr>
              <a:t>-vrlo sličan Zemlji po veličini (promjer oko 12 104 km)</a:t>
            </a:r>
          </a:p>
          <a:p>
            <a:r>
              <a:rPr lang="hr-HR" sz="2400" b="1" dirty="0" smtClean="0">
                <a:solidFill>
                  <a:schemeClr val="bg1"/>
                </a:solidFill>
              </a:rPr>
              <a:t>-najsjajniji planet na nebu (zvijezda Danica – ujutro, ili večernja zvijezda - navečer)</a:t>
            </a:r>
          </a:p>
          <a:p>
            <a:r>
              <a:rPr lang="hr-HR" sz="2400" b="1" dirty="0" smtClean="0">
                <a:solidFill>
                  <a:schemeClr val="bg1"/>
                </a:solidFill>
              </a:rPr>
              <a:t>-Venerinu atmosferu otkrio je Mihail Vasiljevič Lomonosov 1761. godine prilikom njezina tranzita (prijelaz ispred Sunca) </a:t>
            </a:r>
          </a:p>
          <a:p>
            <a:r>
              <a:rPr lang="hr-HR" sz="2400" b="1" dirty="0" smtClean="0">
                <a:solidFill>
                  <a:schemeClr val="bg1"/>
                </a:solidFill>
              </a:rPr>
              <a:t>-</a:t>
            </a:r>
            <a:r>
              <a:rPr lang="hr-HR" sz="2400" b="1" dirty="0" smtClean="0">
                <a:solidFill>
                  <a:schemeClr val="bg1"/>
                </a:solidFill>
              </a:rPr>
              <a:t>gustoća: 5 240 kg/m³</a:t>
            </a:r>
          </a:p>
          <a:p>
            <a:r>
              <a:rPr lang="hr-HR" sz="2400" b="1" dirty="0" smtClean="0">
                <a:solidFill>
                  <a:schemeClr val="bg1"/>
                </a:solidFill>
              </a:rPr>
              <a:t>-96,5% ugljikov dioksid</a:t>
            </a:r>
          </a:p>
          <a:p>
            <a:r>
              <a:rPr lang="hr-HR" sz="2400" b="1" dirty="0" smtClean="0">
                <a:solidFill>
                  <a:schemeClr val="bg1"/>
                </a:solidFill>
              </a:rPr>
              <a:t>-3,5 dušik</a:t>
            </a:r>
          </a:p>
          <a:p>
            <a:pPr>
              <a:buFontTx/>
              <a:buChar char="-"/>
            </a:pPr>
            <a:r>
              <a:rPr lang="hr-HR" sz="2400" b="1" dirty="0" smtClean="0">
                <a:solidFill>
                  <a:schemeClr val="bg1"/>
                </a:solidFill>
              </a:rPr>
              <a:t>jedini planet koji se okreće oko svoje osi suprotno od ostalih planeta</a:t>
            </a:r>
          </a:p>
          <a:p>
            <a:pPr>
              <a:buFontTx/>
              <a:buChar char="-"/>
            </a:pPr>
            <a:r>
              <a:rPr lang="hr-HR" sz="2400" b="1" dirty="0" smtClean="0">
                <a:solidFill>
                  <a:schemeClr val="bg1"/>
                </a:solidFill>
              </a:rPr>
              <a:t> </a:t>
            </a:r>
            <a:r>
              <a:rPr lang="hr-HR" sz="2400" b="1" dirty="0" smtClean="0">
                <a:solidFill>
                  <a:schemeClr val="bg1"/>
                </a:solidFill>
              </a:rPr>
              <a:t>Maat Mons – vulkan visok 8 km</a:t>
            </a:r>
          </a:p>
          <a:p>
            <a:pPr>
              <a:buFontTx/>
              <a:buChar char="-"/>
            </a:pPr>
            <a:r>
              <a:rPr lang="hr-HR" sz="2400" b="1" dirty="0" smtClean="0">
                <a:solidFill>
                  <a:schemeClr val="bg1"/>
                </a:solidFill>
              </a:rPr>
              <a:t> </a:t>
            </a:r>
            <a:r>
              <a:rPr lang="hr-HR" sz="2400" b="1" dirty="0" smtClean="0">
                <a:solidFill>
                  <a:schemeClr val="bg1"/>
                </a:solidFill>
              </a:rPr>
              <a:t>Maxwell Montes – planina visoka 11 km</a:t>
            </a:r>
            <a:endParaRPr lang="hr-HR" sz="2400" b="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19458" name="Picture 2" descr="https://upload.wikimedia.org/wikipedia/commons/thumb/9/97/The_Earth_seen_from_Apollo_17.jpg/300px-The_Earth_seen_from_Apollo_17.jpg"/>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5" name="TextBox 4"/>
          <p:cNvSpPr txBox="1"/>
          <p:nvPr/>
        </p:nvSpPr>
        <p:spPr>
          <a:xfrm>
            <a:off x="2643174" y="285728"/>
            <a:ext cx="3929090" cy="461665"/>
          </a:xfrm>
          <a:prstGeom prst="rect">
            <a:avLst/>
          </a:prstGeom>
          <a:noFill/>
        </p:spPr>
        <p:txBody>
          <a:bodyPr wrap="square" rtlCol="0">
            <a:spAutoFit/>
          </a:bodyPr>
          <a:lstStyle/>
          <a:p>
            <a:pPr algn="ctr"/>
            <a:r>
              <a:rPr lang="hr-HR" sz="2400" b="1" dirty="0" smtClean="0">
                <a:solidFill>
                  <a:schemeClr val="bg1"/>
                </a:solidFill>
              </a:rPr>
              <a:t>ZEMLJA</a:t>
            </a:r>
            <a:endParaRPr lang="hr-HR" sz="2400" b="1" dirty="0">
              <a:solidFill>
                <a:schemeClr val="bg1"/>
              </a:solidFill>
            </a:endParaRPr>
          </a:p>
        </p:txBody>
      </p:sp>
      <p:sp>
        <p:nvSpPr>
          <p:cNvPr id="6" name="TextBox 5"/>
          <p:cNvSpPr txBox="1"/>
          <p:nvPr/>
        </p:nvSpPr>
        <p:spPr>
          <a:xfrm>
            <a:off x="428596" y="1000108"/>
            <a:ext cx="8143932" cy="5632311"/>
          </a:xfrm>
          <a:prstGeom prst="rect">
            <a:avLst/>
          </a:prstGeom>
          <a:noFill/>
        </p:spPr>
        <p:txBody>
          <a:bodyPr wrap="square" rtlCol="0">
            <a:spAutoFit/>
          </a:bodyPr>
          <a:lstStyle/>
          <a:p>
            <a:r>
              <a:rPr lang="hr-HR" sz="2400" b="1" dirty="0" smtClean="0">
                <a:solidFill>
                  <a:schemeClr val="bg1"/>
                </a:solidFill>
              </a:rPr>
              <a:t>-treći planet po udaljenosti od Sunca [udaljen 150 000 000 km ili 1 AJ (astronomska jedinica)]</a:t>
            </a:r>
          </a:p>
          <a:p>
            <a:r>
              <a:rPr lang="hr-HR" sz="2400" b="1" dirty="0" smtClean="0">
                <a:solidFill>
                  <a:schemeClr val="bg1"/>
                </a:solidFill>
              </a:rPr>
              <a:t>-promjer oko 12 500 km</a:t>
            </a:r>
          </a:p>
          <a:p>
            <a:r>
              <a:rPr lang="hr-HR" sz="2400" b="1" dirty="0" smtClean="0">
                <a:solidFill>
                  <a:schemeClr val="bg1"/>
                </a:solidFill>
              </a:rPr>
              <a:t>- Mjesec – Zemljin prirodni satelit</a:t>
            </a:r>
          </a:p>
          <a:p>
            <a:endParaRPr lang="hr-HR" sz="2400" b="1" dirty="0" smtClean="0">
              <a:solidFill>
                <a:schemeClr val="bg1"/>
              </a:solidFill>
            </a:endParaRPr>
          </a:p>
          <a:p>
            <a:endParaRPr lang="hr-HR" sz="2400" b="1" dirty="0" smtClean="0">
              <a:solidFill>
                <a:schemeClr val="bg1"/>
              </a:solidFill>
            </a:endParaRPr>
          </a:p>
          <a:p>
            <a:endParaRPr lang="hr-HR" sz="2400" b="1" dirty="0" smtClean="0">
              <a:solidFill>
                <a:schemeClr val="bg1"/>
              </a:solidFill>
            </a:endParaRPr>
          </a:p>
          <a:p>
            <a:endParaRPr lang="hr-HR" sz="2400" b="1" dirty="0" smtClean="0">
              <a:solidFill>
                <a:schemeClr val="bg1"/>
              </a:solidFill>
            </a:endParaRPr>
          </a:p>
          <a:p>
            <a:endParaRPr lang="hr-HR" sz="2400" b="1" dirty="0" smtClean="0">
              <a:solidFill>
                <a:schemeClr val="bg1"/>
              </a:solidFill>
            </a:endParaRPr>
          </a:p>
          <a:p>
            <a:r>
              <a:rPr lang="hr-HR" sz="2400" b="1" dirty="0" smtClean="0">
                <a:solidFill>
                  <a:schemeClr val="bg1"/>
                </a:solidFill>
              </a:rPr>
              <a:t>Atmosfera:</a:t>
            </a:r>
          </a:p>
          <a:p>
            <a:r>
              <a:rPr lang="hr-HR" sz="2400" b="1" dirty="0" smtClean="0">
                <a:solidFill>
                  <a:schemeClr val="bg1"/>
                </a:solidFill>
              </a:rPr>
              <a:t>-78% dušik</a:t>
            </a:r>
          </a:p>
          <a:p>
            <a:r>
              <a:rPr lang="hr-HR" sz="2400" b="1" dirty="0" smtClean="0">
                <a:solidFill>
                  <a:schemeClr val="bg1"/>
                </a:solidFill>
              </a:rPr>
              <a:t>-21% kisik</a:t>
            </a:r>
          </a:p>
          <a:p>
            <a:r>
              <a:rPr lang="hr-HR" sz="2400" b="1" dirty="0" smtClean="0">
                <a:solidFill>
                  <a:schemeClr val="bg1"/>
                </a:solidFill>
              </a:rPr>
              <a:t>-0,9% argon</a:t>
            </a:r>
          </a:p>
          <a:p>
            <a:r>
              <a:rPr lang="hr-HR" sz="2400" b="1" dirty="0" smtClean="0">
                <a:solidFill>
                  <a:schemeClr val="bg1"/>
                </a:solidFill>
              </a:rPr>
              <a:t>-0,04 ugljikov dioksid</a:t>
            </a:r>
          </a:p>
          <a:p>
            <a:r>
              <a:rPr lang="hr-HR" sz="2400" b="1" dirty="0" smtClean="0">
                <a:solidFill>
                  <a:schemeClr val="bg1"/>
                </a:solidFill>
              </a:rPr>
              <a:t>Gustoća Zemlje oko 5 500 kg/m³</a:t>
            </a:r>
            <a:endParaRPr lang="hr-HR" sz="2400"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20482" name="Picture 2" descr="https://upload.wikimedia.org/wikipedia/commons/thumb/5/56/Mars_Valles_Marineris.jpeg/300px-Mars_Valles_Marineris.jpeg"/>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5" name="TextBox 4"/>
          <p:cNvSpPr txBox="1"/>
          <p:nvPr/>
        </p:nvSpPr>
        <p:spPr>
          <a:xfrm>
            <a:off x="2571736" y="285728"/>
            <a:ext cx="4000528" cy="461665"/>
          </a:xfrm>
          <a:prstGeom prst="rect">
            <a:avLst/>
          </a:prstGeom>
          <a:noFill/>
        </p:spPr>
        <p:txBody>
          <a:bodyPr wrap="square" rtlCol="0">
            <a:spAutoFit/>
          </a:bodyPr>
          <a:lstStyle/>
          <a:p>
            <a:pPr algn="ctr"/>
            <a:r>
              <a:rPr lang="hr-HR" sz="2400" dirty="0" smtClean="0">
                <a:solidFill>
                  <a:schemeClr val="bg1"/>
                </a:solidFill>
              </a:rPr>
              <a:t>MARS</a:t>
            </a:r>
            <a:endParaRPr lang="hr-HR" sz="2400" dirty="0">
              <a:solidFill>
                <a:schemeClr val="bg1"/>
              </a:solidFill>
            </a:endParaRPr>
          </a:p>
        </p:txBody>
      </p:sp>
      <p:sp>
        <p:nvSpPr>
          <p:cNvPr id="6" name="TextBox 5"/>
          <p:cNvSpPr txBox="1"/>
          <p:nvPr/>
        </p:nvSpPr>
        <p:spPr>
          <a:xfrm>
            <a:off x="642910" y="857232"/>
            <a:ext cx="8072494" cy="4893647"/>
          </a:xfrm>
          <a:prstGeom prst="rect">
            <a:avLst/>
          </a:prstGeom>
          <a:noFill/>
        </p:spPr>
        <p:txBody>
          <a:bodyPr wrap="square" rtlCol="0">
            <a:spAutoFit/>
          </a:bodyPr>
          <a:lstStyle/>
          <a:p>
            <a:r>
              <a:rPr lang="hr-HR" sz="2400" b="1" dirty="0" smtClean="0">
                <a:solidFill>
                  <a:schemeClr val="bg1"/>
                </a:solidFill>
              </a:rPr>
              <a:t>-četvrti planet udaljen od Sunca, vidljiv sa Zemlje golim okom</a:t>
            </a:r>
          </a:p>
          <a:p>
            <a:r>
              <a:rPr lang="hr-HR" sz="2400" b="1" dirty="0" smtClean="0">
                <a:solidFill>
                  <a:schemeClr val="bg1"/>
                </a:solidFill>
              </a:rPr>
              <a:t>-promjer oko 6 800 km, gustoća oko 4 000 kg/m³</a:t>
            </a:r>
          </a:p>
          <a:p>
            <a:r>
              <a:rPr lang="hr-HR" sz="2400" b="1" dirty="0" smtClean="0">
                <a:solidFill>
                  <a:schemeClr val="bg1"/>
                </a:solidFill>
              </a:rPr>
              <a:t>-dva satelita koja kruže oko Marsa su Fobos (strah) i Deimos (užas)</a:t>
            </a:r>
          </a:p>
          <a:p>
            <a:r>
              <a:rPr lang="hr-HR" sz="2400" b="1" dirty="0" smtClean="0">
                <a:solidFill>
                  <a:schemeClr val="bg1"/>
                </a:solidFill>
              </a:rPr>
              <a:t>-oko 687 zemaljskih dana potrebno mu je da prođe oko Sunca od kojeg je udaljen oko 228 000 000 km</a:t>
            </a:r>
          </a:p>
          <a:p>
            <a:r>
              <a:rPr lang="hr-HR" sz="2400" b="1" dirty="0" smtClean="0">
                <a:solidFill>
                  <a:schemeClr val="bg1"/>
                </a:solidFill>
              </a:rPr>
              <a:t>-atmosfera se sastoji od:</a:t>
            </a:r>
          </a:p>
          <a:p>
            <a:r>
              <a:rPr lang="hr-HR" sz="2400" b="1" dirty="0" smtClean="0">
                <a:solidFill>
                  <a:schemeClr val="bg1"/>
                </a:solidFill>
              </a:rPr>
              <a:t>95% ugljikovog dioksida</a:t>
            </a:r>
          </a:p>
          <a:p>
            <a:r>
              <a:rPr lang="hr-HR" sz="2400" b="1" dirty="0" smtClean="0">
                <a:solidFill>
                  <a:schemeClr val="bg1"/>
                </a:solidFill>
              </a:rPr>
              <a:t>2,7% dušika</a:t>
            </a:r>
          </a:p>
          <a:p>
            <a:r>
              <a:rPr lang="hr-HR" sz="2400" b="1" dirty="0" smtClean="0">
                <a:solidFill>
                  <a:schemeClr val="bg1"/>
                </a:solidFill>
              </a:rPr>
              <a:t>1,6% argona</a:t>
            </a:r>
          </a:p>
          <a:p>
            <a:r>
              <a:rPr lang="hr-HR" sz="2400" b="1" dirty="0" smtClean="0">
                <a:solidFill>
                  <a:schemeClr val="bg1"/>
                </a:solidFill>
              </a:rPr>
              <a:t>-poznate pješčane oluje</a:t>
            </a:r>
          </a:p>
          <a:p>
            <a:r>
              <a:rPr lang="hr-HR" sz="2400" b="1" i="1" dirty="0" smtClean="0">
                <a:solidFill>
                  <a:schemeClr val="bg1"/>
                </a:solidFill>
              </a:rPr>
              <a:t>Olympus Mons – najviši ugasli vulkan u cijelom Sunčevom sustavu, visok više 27 km i promjera većeg od 500 km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1026" name="Picture 2" descr="Slikovni rezultat za upitnik astronomy"/>
          <p:cNvPicPr>
            <a:picLocks noChangeAspect="1" noChangeArrowheads="1"/>
          </p:cNvPicPr>
          <p:nvPr/>
        </p:nvPicPr>
        <p:blipFill>
          <a:blip r:embed="rId2"/>
          <a:srcRect/>
          <a:stretch>
            <a:fillRect/>
          </a:stretch>
        </p:blipFill>
        <p:spPr bwMode="auto">
          <a:xfrm>
            <a:off x="0" y="0"/>
            <a:ext cx="9129988" cy="6858000"/>
          </a:xfrm>
          <a:prstGeom prst="rect">
            <a:avLst/>
          </a:prstGeom>
          <a:noFill/>
        </p:spPr>
      </p:pic>
      <p:sp>
        <p:nvSpPr>
          <p:cNvPr id="5" name="TextBox 4"/>
          <p:cNvSpPr txBox="1"/>
          <p:nvPr/>
        </p:nvSpPr>
        <p:spPr>
          <a:xfrm>
            <a:off x="642910" y="571480"/>
            <a:ext cx="5214974" cy="369332"/>
          </a:xfrm>
          <a:prstGeom prst="rect">
            <a:avLst/>
          </a:prstGeom>
          <a:noFill/>
        </p:spPr>
        <p:txBody>
          <a:bodyPr wrap="square" rtlCol="0">
            <a:spAutoFit/>
          </a:bodyPr>
          <a:lstStyle/>
          <a:p>
            <a:r>
              <a:rPr lang="hr-HR" b="1" dirty="0" smtClean="0">
                <a:solidFill>
                  <a:schemeClr val="bg1"/>
                </a:solidFill>
              </a:rPr>
              <a:t>1. U koji spektralni razred  zvijezda spada Sunce ?</a:t>
            </a:r>
            <a:endParaRPr lang="hr-HR" b="1" dirty="0">
              <a:solidFill>
                <a:schemeClr val="bg1"/>
              </a:solidFill>
            </a:endParaRPr>
          </a:p>
        </p:txBody>
      </p:sp>
      <p:sp>
        <p:nvSpPr>
          <p:cNvPr id="6" name="TextBox 5"/>
          <p:cNvSpPr txBox="1"/>
          <p:nvPr/>
        </p:nvSpPr>
        <p:spPr>
          <a:xfrm>
            <a:off x="6429388" y="571480"/>
            <a:ext cx="1143008" cy="369332"/>
          </a:xfrm>
          <a:prstGeom prst="rect">
            <a:avLst/>
          </a:prstGeom>
          <a:noFill/>
        </p:spPr>
        <p:txBody>
          <a:bodyPr wrap="square" rtlCol="0">
            <a:spAutoFit/>
          </a:bodyPr>
          <a:lstStyle/>
          <a:p>
            <a:r>
              <a:rPr lang="hr-HR" b="1" dirty="0" smtClean="0">
                <a:solidFill>
                  <a:schemeClr val="bg1"/>
                </a:solidFill>
              </a:rPr>
              <a:t>G2</a:t>
            </a:r>
            <a:endParaRPr lang="hr-HR" b="1" dirty="0">
              <a:solidFill>
                <a:schemeClr val="bg1"/>
              </a:solidFill>
            </a:endParaRPr>
          </a:p>
        </p:txBody>
      </p:sp>
      <p:sp>
        <p:nvSpPr>
          <p:cNvPr id="7" name="TextBox 6"/>
          <p:cNvSpPr txBox="1"/>
          <p:nvPr/>
        </p:nvSpPr>
        <p:spPr>
          <a:xfrm>
            <a:off x="642910" y="1000108"/>
            <a:ext cx="7500990" cy="369332"/>
          </a:xfrm>
          <a:prstGeom prst="rect">
            <a:avLst/>
          </a:prstGeom>
          <a:noFill/>
        </p:spPr>
        <p:txBody>
          <a:bodyPr wrap="square" rtlCol="0">
            <a:spAutoFit/>
          </a:bodyPr>
          <a:lstStyle/>
          <a:p>
            <a:r>
              <a:rPr lang="hr-HR" b="1" dirty="0" smtClean="0">
                <a:solidFill>
                  <a:schemeClr val="bg1"/>
                </a:solidFill>
              </a:rPr>
              <a:t>2. Poredaj po redu prva tri kemijska elementa od kojih je građeno Sunce.</a:t>
            </a:r>
            <a:endParaRPr lang="hr-HR" b="1" dirty="0">
              <a:solidFill>
                <a:schemeClr val="bg1"/>
              </a:solidFill>
            </a:endParaRPr>
          </a:p>
        </p:txBody>
      </p:sp>
      <p:sp>
        <p:nvSpPr>
          <p:cNvPr id="9" name="TextBox 8"/>
          <p:cNvSpPr txBox="1"/>
          <p:nvPr/>
        </p:nvSpPr>
        <p:spPr>
          <a:xfrm>
            <a:off x="642910" y="1357298"/>
            <a:ext cx="5429288" cy="369332"/>
          </a:xfrm>
          <a:prstGeom prst="rect">
            <a:avLst/>
          </a:prstGeom>
          <a:noFill/>
        </p:spPr>
        <p:txBody>
          <a:bodyPr wrap="square" rtlCol="0">
            <a:spAutoFit/>
          </a:bodyPr>
          <a:lstStyle/>
          <a:p>
            <a:r>
              <a:rPr lang="hr-HR" dirty="0" smtClean="0">
                <a:solidFill>
                  <a:schemeClr val="bg1"/>
                </a:solidFill>
              </a:rPr>
              <a:t>vodik (74 %), helij (24%) i kisik (0,77)</a:t>
            </a:r>
            <a:endParaRPr lang="hr-HR" dirty="0">
              <a:solidFill>
                <a:schemeClr val="bg1"/>
              </a:solidFill>
            </a:endParaRPr>
          </a:p>
        </p:txBody>
      </p:sp>
      <p:sp>
        <p:nvSpPr>
          <p:cNvPr id="10" name="TextBox 9"/>
          <p:cNvSpPr txBox="1"/>
          <p:nvPr/>
        </p:nvSpPr>
        <p:spPr>
          <a:xfrm>
            <a:off x="642910" y="1714488"/>
            <a:ext cx="7429552" cy="369332"/>
          </a:xfrm>
          <a:prstGeom prst="rect">
            <a:avLst/>
          </a:prstGeom>
          <a:noFill/>
        </p:spPr>
        <p:txBody>
          <a:bodyPr wrap="square" rtlCol="0">
            <a:spAutoFit/>
          </a:bodyPr>
          <a:lstStyle/>
          <a:p>
            <a:r>
              <a:rPr lang="hr-HR" b="1" dirty="0" smtClean="0">
                <a:solidFill>
                  <a:schemeClr val="bg1"/>
                </a:solidFill>
              </a:rPr>
              <a:t>3. Koliko iznosi srednja udaljenost Sunca od Zemlje (izražena u km i AJ) ? </a:t>
            </a:r>
            <a:endParaRPr lang="hr-HR" b="1" dirty="0">
              <a:solidFill>
                <a:schemeClr val="bg1"/>
              </a:solidFill>
            </a:endParaRPr>
          </a:p>
        </p:txBody>
      </p:sp>
      <p:sp>
        <p:nvSpPr>
          <p:cNvPr id="11" name="TextBox 10"/>
          <p:cNvSpPr txBox="1"/>
          <p:nvPr/>
        </p:nvSpPr>
        <p:spPr>
          <a:xfrm>
            <a:off x="642910" y="2143116"/>
            <a:ext cx="5286412" cy="369332"/>
          </a:xfrm>
          <a:prstGeom prst="rect">
            <a:avLst/>
          </a:prstGeom>
          <a:noFill/>
        </p:spPr>
        <p:txBody>
          <a:bodyPr wrap="square" rtlCol="0">
            <a:spAutoFit/>
          </a:bodyPr>
          <a:lstStyle/>
          <a:p>
            <a:r>
              <a:rPr lang="hr-HR" b="1" dirty="0" smtClean="0">
                <a:solidFill>
                  <a:schemeClr val="bg1"/>
                </a:solidFill>
              </a:rPr>
              <a:t>150 000 000 km ili 1 AJ</a:t>
            </a:r>
            <a:endParaRPr lang="hr-HR" b="1" dirty="0">
              <a:solidFill>
                <a:schemeClr val="bg1"/>
              </a:solidFill>
            </a:endParaRPr>
          </a:p>
        </p:txBody>
      </p:sp>
      <p:sp>
        <p:nvSpPr>
          <p:cNvPr id="12" name="TextBox 11"/>
          <p:cNvSpPr txBox="1"/>
          <p:nvPr/>
        </p:nvSpPr>
        <p:spPr>
          <a:xfrm>
            <a:off x="642910" y="2571744"/>
            <a:ext cx="3929090" cy="369332"/>
          </a:xfrm>
          <a:prstGeom prst="rect">
            <a:avLst/>
          </a:prstGeom>
          <a:noFill/>
        </p:spPr>
        <p:txBody>
          <a:bodyPr wrap="square" rtlCol="0">
            <a:spAutoFit/>
          </a:bodyPr>
          <a:lstStyle/>
          <a:p>
            <a:r>
              <a:rPr lang="hr-HR" b="1" dirty="0" smtClean="0">
                <a:solidFill>
                  <a:schemeClr val="bg1"/>
                </a:solidFill>
              </a:rPr>
              <a:t>4. Kako se zove planet najbliži Suncu ?</a:t>
            </a:r>
            <a:endParaRPr lang="hr-HR" b="1" dirty="0">
              <a:solidFill>
                <a:schemeClr val="bg1"/>
              </a:solidFill>
            </a:endParaRPr>
          </a:p>
        </p:txBody>
      </p:sp>
      <p:sp>
        <p:nvSpPr>
          <p:cNvPr id="13" name="TextBox 12"/>
          <p:cNvSpPr txBox="1"/>
          <p:nvPr/>
        </p:nvSpPr>
        <p:spPr>
          <a:xfrm>
            <a:off x="5072066" y="2571744"/>
            <a:ext cx="1928826" cy="369332"/>
          </a:xfrm>
          <a:prstGeom prst="rect">
            <a:avLst/>
          </a:prstGeom>
          <a:noFill/>
        </p:spPr>
        <p:txBody>
          <a:bodyPr wrap="square" rtlCol="0">
            <a:spAutoFit/>
          </a:bodyPr>
          <a:lstStyle/>
          <a:p>
            <a:r>
              <a:rPr lang="hr-HR" b="1" dirty="0" smtClean="0">
                <a:solidFill>
                  <a:schemeClr val="bg1"/>
                </a:solidFill>
              </a:rPr>
              <a:t>Merkur</a:t>
            </a:r>
            <a:endParaRPr lang="hr-HR" b="1" dirty="0">
              <a:solidFill>
                <a:schemeClr val="bg1"/>
              </a:solidFill>
            </a:endParaRPr>
          </a:p>
        </p:txBody>
      </p:sp>
      <p:sp>
        <p:nvSpPr>
          <p:cNvPr id="14" name="TextBox 13"/>
          <p:cNvSpPr txBox="1"/>
          <p:nvPr/>
        </p:nvSpPr>
        <p:spPr>
          <a:xfrm>
            <a:off x="642910" y="3000372"/>
            <a:ext cx="6286544" cy="369332"/>
          </a:xfrm>
          <a:prstGeom prst="rect">
            <a:avLst/>
          </a:prstGeom>
          <a:noFill/>
        </p:spPr>
        <p:txBody>
          <a:bodyPr wrap="square" rtlCol="0">
            <a:spAutoFit/>
          </a:bodyPr>
          <a:lstStyle/>
          <a:p>
            <a:r>
              <a:rPr lang="hr-HR" b="1" dirty="0" smtClean="0">
                <a:solidFill>
                  <a:schemeClr val="bg1"/>
                </a:solidFill>
              </a:rPr>
              <a:t>5. Kako se zove planet koji je svojom veličinom približan Zemlji ?</a:t>
            </a:r>
            <a:endParaRPr lang="hr-HR" b="1" dirty="0">
              <a:solidFill>
                <a:schemeClr val="bg1"/>
              </a:solidFill>
            </a:endParaRPr>
          </a:p>
        </p:txBody>
      </p:sp>
      <p:sp>
        <p:nvSpPr>
          <p:cNvPr id="15" name="TextBox 14"/>
          <p:cNvSpPr txBox="1"/>
          <p:nvPr/>
        </p:nvSpPr>
        <p:spPr>
          <a:xfrm>
            <a:off x="7215206" y="3000372"/>
            <a:ext cx="928694" cy="369332"/>
          </a:xfrm>
          <a:prstGeom prst="rect">
            <a:avLst/>
          </a:prstGeom>
          <a:noFill/>
        </p:spPr>
        <p:txBody>
          <a:bodyPr wrap="square" rtlCol="0">
            <a:spAutoFit/>
          </a:bodyPr>
          <a:lstStyle/>
          <a:p>
            <a:r>
              <a:rPr lang="hr-HR" b="1" dirty="0" smtClean="0">
                <a:solidFill>
                  <a:schemeClr val="bg1"/>
                </a:solidFill>
              </a:rPr>
              <a:t>Venera</a:t>
            </a:r>
            <a:endParaRPr lang="hr-HR" b="1" dirty="0">
              <a:solidFill>
                <a:schemeClr val="bg1"/>
              </a:solidFill>
            </a:endParaRPr>
          </a:p>
        </p:txBody>
      </p:sp>
      <p:sp>
        <p:nvSpPr>
          <p:cNvPr id="16" name="TextBox 15"/>
          <p:cNvSpPr txBox="1"/>
          <p:nvPr/>
        </p:nvSpPr>
        <p:spPr>
          <a:xfrm>
            <a:off x="642910" y="3429000"/>
            <a:ext cx="6072230" cy="369332"/>
          </a:xfrm>
          <a:prstGeom prst="rect">
            <a:avLst/>
          </a:prstGeom>
          <a:noFill/>
        </p:spPr>
        <p:txBody>
          <a:bodyPr wrap="square" rtlCol="0">
            <a:spAutoFit/>
          </a:bodyPr>
          <a:lstStyle/>
          <a:p>
            <a:r>
              <a:rPr lang="hr-HR" b="1" dirty="0" smtClean="0">
                <a:solidFill>
                  <a:schemeClr val="bg1"/>
                </a:solidFill>
              </a:rPr>
              <a:t>6. Kojim se nazivima još koristimo za planet Veneru ?</a:t>
            </a:r>
            <a:endParaRPr lang="hr-HR" b="1" dirty="0">
              <a:solidFill>
                <a:schemeClr val="bg1"/>
              </a:solidFill>
            </a:endParaRPr>
          </a:p>
        </p:txBody>
      </p:sp>
      <p:sp>
        <p:nvSpPr>
          <p:cNvPr id="17" name="TextBox 16"/>
          <p:cNvSpPr txBox="1"/>
          <p:nvPr/>
        </p:nvSpPr>
        <p:spPr>
          <a:xfrm>
            <a:off x="642910" y="3786190"/>
            <a:ext cx="6215106" cy="369332"/>
          </a:xfrm>
          <a:prstGeom prst="rect">
            <a:avLst/>
          </a:prstGeom>
          <a:noFill/>
        </p:spPr>
        <p:txBody>
          <a:bodyPr wrap="square" rtlCol="0">
            <a:spAutoFit/>
          </a:bodyPr>
          <a:lstStyle/>
          <a:p>
            <a:r>
              <a:rPr lang="hr-HR" b="1" dirty="0" smtClean="0">
                <a:solidFill>
                  <a:schemeClr val="bg1"/>
                </a:solidFill>
              </a:rPr>
              <a:t>Zvijezda Danica (jutarnja zvijezda) ili večernja zvijezda</a:t>
            </a:r>
            <a:endParaRPr lang="hr-HR" b="1" dirty="0">
              <a:solidFill>
                <a:schemeClr val="bg1"/>
              </a:solidFill>
            </a:endParaRPr>
          </a:p>
        </p:txBody>
      </p:sp>
      <p:sp>
        <p:nvSpPr>
          <p:cNvPr id="18" name="TextBox 17"/>
          <p:cNvSpPr txBox="1"/>
          <p:nvPr/>
        </p:nvSpPr>
        <p:spPr>
          <a:xfrm>
            <a:off x="642910" y="4143380"/>
            <a:ext cx="7215238" cy="369332"/>
          </a:xfrm>
          <a:prstGeom prst="rect">
            <a:avLst/>
          </a:prstGeom>
          <a:noFill/>
        </p:spPr>
        <p:txBody>
          <a:bodyPr wrap="square" rtlCol="0">
            <a:spAutoFit/>
          </a:bodyPr>
          <a:lstStyle/>
          <a:p>
            <a:r>
              <a:rPr lang="hr-HR" b="1" dirty="0" smtClean="0">
                <a:solidFill>
                  <a:schemeClr val="bg1"/>
                </a:solidFill>
              </a:rPr>
              <a:t>7. Koji plin je najrasprostranjeniji u Venerinoj atmosferi ?</a:t>
            </a:r>
            <a:endParaRPr lang="hr-HR" b="1" dirty="0">
              <a:solidFill>
                <a:schemeClr val="bg1"/>
              </a:solidFill>
            </a:endParaRPr>
          </a:p>
        </p:txBody>
      </p:sp>
      <p:sp>
        <p:nvSpPr>
          <p:cNvPr id="19" name="TextBox 18"/>
          <p:cNvSpPr txBox="1"/>
          <p:nvPr/>
        </p:nvSpPr>
        <p:spPr>
          <a:xfrm>
            <a:off x="642910" y="4500570"/>
            <a:ext cx="5072098" cy="369332"/>
          </a:xfrm>
          <a:prstGeom prst="rect">
            <a:avLst/>
          </a:prstGeom>
          <a:noFill/>
        </p:spPr>
        <p:txBody>
          <a:bodyPr wrap="square" rtlCol="0">
            <a:spAutoFit/>
          </a:bodyPr>
          <a:lstStyle/>
          <a:p>
            <a:r>
              <a:rPr lang="hr-HR" b="1" dirty="0" smtClean="0">
                <a:solidFill>
                  <a:schemeClr val="bg1"/>
                </a:solidFill>
              </a:rPr>
              <a:t>Ugljični dioksid – CO₂ (96,5 %)</a:t>
            </a:r>
            <a:endParaRPr lang="hr-HR" b="1" dirty="0">
              <a:solidFill>
                <a:schemeClr val="bg1"/>
              </a:solidFill>
            </a:endParaRPr>
          </a:p>
        </p:txBody>
      </p:sp>
      <p:sp>
        <p:nvSpPr>
          <p:cNvPr id="21" name="TextBox 20"/>
          <p:cNvSpPr txBox="1"/>
          <p:nvPr/>
        </p:nvSpPr>
        <p:spPr>
          <a:xfrm>
            <a:off x="642910" y="4857760"/>
            <a:ext cx="5643602" cy="369332"/>
          </a:xfrm>
          <a:prstGeom prst="rect">
            <a:avLst/>
          </a:prstGeom>
          <a:noFill/>
        </p:spPr>
        <p:txBody>
          <a:bodyPr wrap="square" rtlCol="0">
            <a:spAutoFit/>
          </a:bodyPr>
          <a:lstStyle/>
          <a:p>
            <a:r>
              <a:rPr lang="hr-HR" b="1" dirty="0" smtClean="0">
                <a:solidFill>
                  <a:schemeClr val="bg1"/>
                </a:solidFill>
              </a:rPr>
              <a:t>8. Koji je treći najzastupljeniji plin u Zemljinoj atmosferi ?</a:t>
            </a:r>
            <a:endParaRPr lang="hr-HR" b="1" dirty="0">
              <a:solidFill>
                <a:schemeClr val="bg1"/>
              </a:solidFill>
            </a:endParaRPr>
          </a:p>
        </p:txBody>
      </p:sp>
      <p:sp>
        <p:nvSpPr>
          <p:cNvPr id="22" name="TextBox 21"/>
          <p:cNvSpPr txBox="1"/>
          <p:nvPr/>
        </p:nvSpPr>
        <p:spPr>
          <a:xfrm>
            <a:off x="6286512" y="4857760"/>
            <a:ext cx="2428892" cy="646331"/>
          </a:xfrm>
          <a:prstGeom prst="rect">
            <a:avLst/>
          </a:prstGeom>
          <a:noFill/>
        </p:spPr>
        <p:txBody>
          <a:bodyPr wrap="square" rtlCol="0">
            <a:spAutoFit/>
          </a:bodyPr>
          <a:lstStyle/>
          <a:p>
            <a:r>
              <a:rPr lang="hr-HR" b="1" dirty="0" smtClean="0">
                <a:solidFill>
                  <a:schemeClr val="bg1"/>
                </a:solidFill>
              </a:rPr>
              <a:t>1. N (78 %) 2. O (21 %) 3. Ar (0,9 %)</a:t>
            </a:r>
            <a:endParaRPr lang="hr-HR" b="1" dirty="0">
              <a:solidFill>
                <a:schemeClr val="bg1"/>
              </a:solidFill>
            </a:endParaRPr>
          </a:p>
        </p:txBody>
      </p:sp>
      <p:sp>
        <p:nvSpPr>
          <p:cNvPr id="23" name="TextBox 22"/>
          <p:cNvSpPr txBox="1"/>
          <p:nvPr/>
        </p:nvSpPr>
        <p:spPr>
          <a:xfrm>
            <a:off x="642910" y="5429264"/>
            <a:ext cx="4000528" cy="369332"/>
          </a:xfrm>
          <a:prstGeom prst="rect">
            <a:avLst/>
          </a:prstGeom>
          <a:noFill/>
        </p:spPr>
        <p:txBody>
          <a:bodyPr wrap="square" rtlCol="0">
            <a:spAutoFit/>
          </a:bodyPr>
          <a:lstStyle/>
          <a:p>
            <a:r>
              <a:rPr lang="hr-HR" b="1" dirty="0" smtClean="0">
                <a:solidFill>
                  <a:schemeClr val="bg1"/>
                </a:solidFill>
              </a:rPr>
              <a:t>9. Što je Mons Olympus i gdje se nalazi?  </a:t>
            </a:r>
            <a:endParaRPr lang="hr-HR" b="1" dirty="0">
              <a:solidFill>
                <a:schemeClr val="bg1"/>
              </a:solidFill>
            </a:endParaRPr>
          </a:p>
        </p:txBody>
      </p:sp>
      <p:sp>
        <p:nvSpPr>
          <p:cNvPr id="24" name="TextBox 23"/>
          <p:cNvSpPr txBox="1"/>
          <p:nvPr/>
        </p:nvSpPr>
        <p:spPr>
          <a:xfrm>
            <a:off x="4857752" y="5429264"/>
            <a:ext cx="3786214" cy="646331"/>
          </a:xfrm>
          <a:prstGeom prst="rect">
            <a:avLst/>
          </a:prstGeom>
          <a:noFill/>
        </p:spPr>
        <p:txBody>
          <a:bodyPr wrap="square" rtlCol="0">
            <a:spAutoFit/>
          </a:bodyPr>
          <a:lstStyle/>
          <a:p>
            <a:r>
              <a:rPr lang="hr-HR" b="1" dirty="0" smtClean="0">
                <a:solidFill>
                  <a:schemeClr val="bg1"/>
                </a:solidFill>
              </a:rPr>
              <a:t>Najveći ugasli vulkan u Sunčevom sustavu i nalazi se na Marsu</a:t>
            </a:r>
            <a:endParaRPr lang="hr-HR" b="1" dirty="0">
              <a:solidFill>
                <a:schemeClr val="bg1"/>
              </a:solidFill>
            </a:endParaRPr>
          </a:p>
        </p:txBody>
      </p:sp>
      <p:sp>
        <p:nvSpPr>
          <p:cNvPr id="25" name="TextBox 24"/>
          <p:cNvSpPr txBox="1"/>
          <p:nvPr/>
        </p:nvSpPr>
        <p:spPr>
          <a:xfrm>
            <a:off x="642910" y="6215082"/>
            <a:ext cx="3357586" cy="369332"/>
          </a:xfrm>
          <a:prstGeom prst="rect">
            <a:avLst/>
          </a:prstGeom>
          <a:noFill/>
        </p:spPr>
        <p:txBody>
          <a:bodyPr wrap="square" rtlCol="0">
            <a:spAutoFit/>
          </a:bodyPr>
          <a:lstStyle/>
          <a:p>
            <a:r>
              <a:rPr lang="hr-HR" b="1" dirty="0" smtClean="0">
                <a:solidFill>
                  <a:schemeClr val="bg1"/>
                </a:solidFill>
              </a:rPr>
              <a:t>10. Kako se zovu sateliti Marsa ?</a:t>
            </a:r>
            <a:endParaRPr lang="hr-HR" b="1" dirty="0">
              <a:solidFill>
                <a:schemeClr val="bg1"/>
              </a:solidFill>
            </a:endParaRPr>
          </a:p>
        </p:txBody>
      </p:sp>
      <p:sp>
        <p:nvSpPr>
          <p:cNvPr id="26" name="TextBox 25"/>
          <p:cNvSpPr txBox="1"/>
          <p:nvPr/>
        </p:nvSpPr>
        <p:spPr>
          <a:xfrm>
            <a:off x="4071934" y="6215082"/>
            <a:ext cx="4572032" cy="369332"/>
          </a:xfrm>
          <a:prstGeom prst="rect">
            <a:avLst/>
          </a:prstGeom>
          <a:noFill/>
        </p:spPr>
        <p:txBody>
          <a:bodyPr wrap="square" rtlCol="0">
            <a:spAutoFit/>
          </a:bodyPr>
          <a:lstStyle/>
          <a:p>
            <a:r>
              <a:rPr lang="hr-HR" b="1" dirty="0" smtClean="0">
                <a:solidFill>
                  <a:schemeClr val="bg1"/>
                </a:solidFill>
              </a:rPr>
              <a:t>Fobos (strah) i Deimos (užas)</a:t>
            </a:r>
            <a:endParaRPr lang="hr-H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blinds(horizontal)">
                                      <p:cBhvr>
                                        <p:cTn id="52" dur="500"/>
                                        <p:tgtEl>
                                          <p:spTgt spid="1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linds(horizont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linds(horizontal)">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blinds(horizontal)">
                                      <p:cBhvr>
                                        <p:cTn id="77" dur="500"/>
                                        <p:tgtEl>
                                          <p:spTgt spid="2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blinds(horizontal)">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blinds(horizontal)">
                                      <p:cBhvr>
                                        <p:cTn id="87" dur="500"/>
                                        <p:tgtEl>
                                          <p:spTgt spid="23"/>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blinds(horizontal)">
                                      <p:cBhvr>
                                        <p:cTn id="92" dur="500"/>
                                        <p:tgtEl>
                                          <p:spTgt spid="24"/>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blinds(horizontal)">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blinds(horizontal)">
                                      <p:cBhvr>
                                        <p:cTn id="10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1" grpId="0"/>
      <p:bldP spid="12" grpId="0"/>
      <p:bldP spid="13" grpId="0"/>
      <p:bldP spid="14" grpId="0"/>
      <p:bldP spid="16" grpId="0"/>
      <p:bldP spid="17" grpId="0"/>
      <p:bldP spid="18" grpId="0"/>
      <p:bldP spid="19" grpId="0"/>
      <p:bldP spid="21" grpId="0"/>
      <p:bldP spid="22" grpId="0"/>
      <p:bldP spid="23" grpId="0"/>
      <p:bldP spid="24" grpId="0"/>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22530" name="Picture 2" descr="https://upload.wikimedia.org/wikipedia/commons/thumb/1/18/Gas_giants_in_the_solar_system.jpg/300px-Gas_giants_in_the_solar_system.jpg"/>
          <p:cNvPicPr>
            <a:picLocks noChangeAspect="1" noChangeArrowheads="1"/>
          </p:cNvPicPr>
          <p:nvPr/>
        </p:nvPicPr>
        <p:blipFill>
          <a:blip r:embed="rId2"/>
          <a:srcRect/>
          <a:stretch>
            <a:fillRect/>
          </a:stretch>
        </p:blipFill>
        <p:spPr bwMode="auto">
          <a:xfrm>
            <a:off x="0" y="-24"/>
            <a:ext cx="9144000" cy="6858000"/>
          </a:xfrm>
          <a:prstGeom prst="rect">
            <a:avLst/>
          </a:prstGeom>
          <a:noFill/>
        </p:spPr>
      </p:pic>
      <p:sp>
        <p:nvSpPr>
          <p:cNvPr id="5" name="TextBox 4"/>
          <p:cNvSpPr txBox="1"/>
          <p:nvPr/>
        </p:nvSpPr>
        <p:spPr>
          <a:xfrm>
            <a:off x="1785918" y="285728"/>
            <a:ext cx="6072230" cy="461665"/>
          </a:xfrm>
          <a:prstGeom prst="rect">
            <a:avLst/>
          </a:prstGeom>
          <a:noFill/>
        </p:spPr>
        <p:txBody>
          <a:bodyPr wrap="square" rtlCol="0">
            <a:spAutoFit/>
          </a:bodyPr>
          <a:lstStyle/>
          <a:p>
            <a:pPr algn="ctr"/>
            <a:r>
              <a:rPr lang="hr-HR" sz="2400" b="1" dirty="0" smtClean="0">
                <a:solidFill>
                  <a:schemeClr val="bg1"/>
                </a:solidFill>
              </a:rPr>
              <a:t>Jovijanski </a:t>
            </a:r>
            <a:r>
              <a:rPr lang="hr-HR" sz="2400" b="1" dirty="0" smtClean="0">
                <a:solidFill>
                  <a:schemeClr val="bg1"/>
                </a:solidFill>
              </a:rPr>
              <a:t>ili vanjski </a:t>
            </a:r>
            <a:r>
              <a:rPr lang="hr-HR" sz="2400" b="1" dirty="0" smtClean="0">
                <a:solidFill>
                  <a:schemeClr val="bg1"/>
                </a:solidFill>
              </a:rPr>
              <a:t>(plinoviti</a:t>
            </a:r>
            <a:r>
              <a:rPr lang="hr-HR" sz="2400" b="1" dirty="0" smtClean="0">
                <a:solidFill>
                  <a:schemeClr val="bg1"/>
                </a:solidFill>
              </a:rPr>
              <a:t>) planeti</a:t>
            </a:r>
            <a:endParaRPr lang="hr-HR" sz="2400" b="1" dirty="0">
              <a:solidFill>
                <a:schemeClr val="bg1"/>
              </a:solidFill>
            </a:endParaRPr>
          </a:p>
        </p:txBody>
      </p:sp>
      <p:sp>
        <p:nvSpPr>
          <p:cNvPr id="6" name="TextBox 5"/>
          <p:cNvSpPr txBox="1"/>
          <p:nvPr/>
        </p:nvSpPr>
        <p:spPr>
          <a:xfrm>
            <a:off x="857224" y="857232"/>
            <a:ext cx="7572428" cy="769441"/>
          </a:xfrm>
          <a:prstGeom prst="rect">
            <a:avLst/>
          </a:prstGeom>
          <a:noFill/>
        </p:spPr>
        <p:txBody>
          <a:bodyPr wrap="square" rtlCol="0">
            <a:spAutoFit/>
          </a:bodyPr>
          <a:lstStyle/>
          <a:p>
            <a:r>
              <a:rPr lang="hr-HR" sz="2400" b="1" dirty="0" smtClean="0">
                <a:solidFill>
                  <a:schemeClr val="bg1"/>
                </a:solidFill>
              </a:rPr>
              <a:t>- </a:t>
            </a:r>
            <a:r>
              <a:rPr lang="hr-HR" sz="2000" b="1" dirty="0" smtClean="0">
                <a:solidFill>
                  <a:schemeClr val="bg1"/>
                </a:solidFill>
              </a:rPr>
              <a:t>od terestričkih planeta odvojeni su asteroidnim pojasom za koji se smatra da je ostatak petog neuspjelog planeta </a:t>
            </a:r>
            <a:endParaRPr lang="hr-HR" sz="2400" b="1" dirty="0">
              <a:solidFill>
                <a:schemeClr val="bg1"/>
              </a:solidFill>
            </a:endParaRPr>
          </a:p>
        </p:txBody>
      </p:sp>
      <p:pic>
        <p:nvPicPr>
          <p:cNvPr id="22532" name="Picture 4" descr="Slikovni rezultat za asteroidni pojas"/>
          <p:cNvPicPr>
            <a:picLocks noChangeAspect="1" noChangeArrowheads="1"/>
          </p:cNvPicPr>
          <p:nvPr/>
        </p:nvPicPr>
        <p:blipFill>
          <a:blip r:embed="rId3"/>
          <a:srcRect/>
          <a:stretch>
            <a:fillRect/>
          </a:stretch>
        </p:blipFill>
        <p:spPr bwMode="auto">
          <a:xfrm>
            <a:off x="5357818" y="1571612"/>
            <a:ext cx="3238500" cy="2333626"/>
          </a:xfrm>
          <a:prstGeom prst="rect">
            <a:avLst/>
          </a:prstGeom>
          <a:noFill/>
        </p:spPr>
      </p:pic>
      <p:sp>
        <p:nvSpPr>
          <p:cNvPr id="8" name="TextBox 7"/>
          <p:cNvSpPr txBox="1"/>
          <p:nvPr/>
        </p:nvSpPr>
        <p:spPr>
          <a:xfrm>
            <a:off x="5357818" y="4143380"/>
            <a:ext cx="3286148" cy="646331"/>
          </a:xfrm>
          <a:prstGeom prst="rect">
            <a:avLst/>
          </a:prstGeom>
          <a:noFill/>
        </p:spPr>
        <p:txBody>
          <a:bodyPr wrap="square" rtlCol="0">
            <a:spAutoFit/>
          </a:bodyPr>
          <a:lstStyle/>
          <a:p>
            <a:r>
              <a:rPr lang="hr-HR" b="1" dirty="0" smtClean="0">
                <a:solidFill>
                  <a:schemeClr val="bg1"/>
                </a:solidFill>
              </a:rPr>
              <a:t>Cerera – patuljasti planet u asteroidnom pojasu</a:t>
            </a:r>
            <a:endParaRPr lang="hr-HR" b="1" dirty="0">
              <a:solidFill>
                <a:schemeClr val="bg1"/>
              </a:solidFill>
            </a:endParaRPr>
          </a:p>
        </p:txBody>
      </p:sp>
      <p:sp>
        <p:nvSpPr>
          <p:cNvPr id="9" name="TextBox 8"/>
          <p:cNvSpPr txBox="1"/>
          <p:nvPr/>
        </p:nvSpPr>
        <p:spPr>
          <a:xfrm>
            <a:off x="857224" y="1928802"/>
            <a:ext cx="4000528" cy="369332"/>
          </a:xfrm>
          <a:prstGeom prst="rect">
            <a:avLst/>
          </a:prstGeom>
          <a:noFill/>
        </p:spPr>
        <p:txBody>
          <a:bodyPr wrap="square" rtlCol="0">
            <a:spAutoFit/>
          </a:bodyPr>
          <a:lstStyle/>
          <a:p>
            <a:r>
              <a:rPr lang="hr-HR" b="1" dirty="0" smtClean="0">
                <a:solidFill>
                  <a:schemeClr val="bg1"/>
                </a:solidFill>
              </a:rPr>
              <a:t>- Jupiter, Saturn, Uran i Neptun</a:t>
            </a:r>
            <a:endParaRPr lang="hr-HR" b="1" dirty="0">
              <a:solidFill>
                <a:schemeClr val="bg1"/>
              </a:solidFill>
            </a:endParaRPr>
          </a:p>
        </p:txBody>
      </p:sp>
      <p:sp>
        <p:nvSpPr>
          <p:cNvPr id="10" name="TextBox 9"/>
          <p:cNvSpPr txBox="1"/>
          <p:nvPr/>
        </p:nvSpPr>
        <p:spPr>
          <a:xfrm>
            <a:off x="785786" y="4714884"/>
            <a:ext cx="7786742" cy="923330"/>
          </a:xfrm>
          <a:prstGeom prst="rect">
            <a:avLst/>
          </a:prstGeom>
          <a:noFill/>
        </p:spPr>
        <p:txBody>
          <a:bodyPr wrap="square" rtlCol="0">
            <a:spAutoFit/>
          </a:bodyPr>
          <a:lstStyle/>
          <a:p>
            <a:pPr>
              <a:buFontTx/>
              <a:buChar char="-"/>
            </a:pPr>
            <a:r>
              <a:rPr lang="hr-HR" b="1" dirty="0" smtClean="0">
                <a:solidFill>
                  <a:schemeClr val="bg1"/>
                </a:solidFill>
              </a:rPr>
              <a:t>svi </a:t>
            </a:r>
            <a:r>
              <a:rPr lang="hr-HR" b="1" dirty="0" smtClean="0">
                <a:solidFill>
                  <a:schemeClr val="bg1"/>
                </a:solidFill>
              </a:rPr>
              <a:t>planeti imaju atmosferu od vodika i </a:t>
            </a:r>
            <a:r>
              <a:rPr lang="hr-HR" b="1" dirty="0" smtClean="0">
                <a:solidFill>
                  <a:schemeClr val="bg1"/>
                </a:solidFill>
              </a:rPr>
              <a:t>helija</a:t>
            </a:r>
          </a:p>
          <a:p>
            <a:pPr>
              <a:buFontTx/>
              <a:buChar char="-"/>
            </a:pPr>
            <a:r>
              <a:rPr lang="hr-HR" b="1" dirty="0" smtClean="0">
                <a:solidFill>
                  <a:schemeClr val="bg1"/>
                </a:solidFill>
              </a:rPr>
              <a:t>Jupiter najveći planet od svih planeta,</a:t>
            </a:r>
          </a:p>
          <a:p>
            <a:r>
              <a:rPr lang="hr-HR" b="1" dirty="0" smtClean="0">
                <a:solidFill>
                  <a:schemeClr val="bg1"/>
                </a:solidFill>
              </a:rPr>
              <a:t> </a:t>
            </a:r>
            <a:r>
              <a:rPr lang="hr-HR" b="1" dirty="0" smtClean="0">
                <a:solidFill>
                  <a:schemeClr val="bg1"/>
                </a:solidFill>
              </a:rPr>
              <a:t>Neptun najmanji planet među plinovitim planetima</a:t>
            </a:r>
            <a:endParaRPr lang="hr-H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532"/>
                                        </p:tgtEl>
                                        <p:attrNameLst>
                                          <p:attrName>style.visibility</p:attrName>
                                        </p:attrNameLst>
                                      </p:cBhvr>
                                      <p:to>
                                        <p:strVal val="visible"/>
                                      </p:to>
                                    </p:set>
                                    <p:animEffect transition="in" filter="blinds(horizontal)">
                                      <p:cBhvr>
                                        <p:cTn id="12" dur="500"/>
                                        <p:tgtEl>
                                          <p:spTgt spid="2253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1469</Words>
  <Application>Microsoft Office PowerPoint</Application>
  <PresentationFormat>On-screen Show (4:3)</PresentationFormat>
  <Paragraphs>158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Sunčev sustav</vt:lpstr>
      <vt:lpstr>Slide 2</vt:lpstr>
      <vt:lpstr>Donji, unutarnji ili terestrički planeti</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6</cp:revision>
  <dcterms:created xsi:type="dcterms:W3CDTF">2018-10-03T17:23:36Z</dcterms:created>
  <dcterms:modified xsi:type="dcterms:W3CDTF">2019-10-17T11:43:35Z</dcterms:modified>
</cp:coreProperties>
</file>