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B49A-C8B1-483E-9297-2DA88EA45BA0}" type="datetimeFigureOut">
              <a:rPr lang="sr-Latn-CS" smtClean="0"/>
              <a:pPr/>
              <a:t>19.9.2019.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FD4D6-F09E-438D-A504-0C670381989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bg1"/>
                </a:solidFill>
              </a:rPr>
              <a:t>ASTRONOMIJA</a:t>
            </a:r>
            <a:endParaRPr lang="hr-HR" sz="4000" b="1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28662" y="2285992"/>
            <a:ext cx="7500990" cy="3643338"/>
          </a:xfrm>
        </p:spPr>
        <p:txBody>
          <a:bodyPr>
            <a:noAutofit/>
          </a:bodyPr>
          <a:lstStyle/>
          <a:p>
            <a:r>
              <a:rPr lang="hr-HR" sz="2800" b="1" dirty="0" smtClean="0">
                <a:solidFill>
                  <a:schemeClr val="bg1"/>
                </a:solidFill>
              </a:rPr>
              <a:t>Održava se četvrtkom</a:t>
            </a:r>
            <a:r>
              <a:rPr lang="hr-HR" sz="2800" b="1" dirty="0" smtClean="0"/>
              <a:t> </a:t>
            </a:r>
            <a:r>
              <a:rPr lang="hr-HR" sz="2800" b="1" dirty="0" smtClean="0">
                <a:solidFill>
                  <a:schemeClr val="bg1"/>
                </a:solidFill>
              </a:rPr>
              <a:t>u 18:00</a:t>
            </a:r>
          </a:p>
          <a:p>
            <a:endParaRPr lang="hr-HR" sz="2800" dirty="0">
              <a:solidFill>
                <a:schemeClr val="bg1"/>
              </a:solidFill>
            </a:endParaRPr>
          </a:p>
          <a:p>
            <a:endParaRPr lang="hr-HR" sz="2800" dirty="0" smtClean="0">
              <a:solidFill>
                <a:schemeClr val="bg1"/>
              </a:solidFill>
            </a:endParaRPr>
          </a:p>
          <a:p>
            <a:pPr algn="l"/>
            <a:r>
              <a:rPr lang="hr-HR" sz="2800" b="1" dirty="0" smtClean="0">
                <a:solidFill>
                  <a:schemeClr val="bg1"/>
                </a:solidFill>
              </a:rPr>
              <a:t>Astronomija (starogrčko značenje “zakon(i) zvijezda) - </a:t>
            </a:r>
            <a:r>
              <a:rPr lang="hr-HR" sz="2800" dirty="0" smtClean="0">
                <a:solidFill>
                  <a:schemeClr val="bg1"/>
                </a:solidFill>
              </a:rPr>
              <a:t>znanost o nebeskim tijelima i pojavama u svemiru</a:t>
            </a:r>
          </a:p>
          <a:p>
            <a:pPr algn="l"/>
            <a:r>
              <a:rPr lang="hr-HR" sz="2800" b="1" dirty="0" smtClean="0">
                <a:solidFill>
                  <a:schemeClr val="bg1"/>
                </a:solidFill>
              </a:rPr>
              <a:t>Astronomi – </a:t>
            </a:r>
            <a:r>
              <a:rPr lang="hr-HR" sz="2800" dirty="0" smtClean="0">
                <a:solidFill>
                  <a:schemeClr val="bg1"/>
                </a:solidFill>
              </a:rPr>
              <a:t>ljudi koji se bave astronomijom</a:t>
            </a:r>
          </a:p>
          <a:p>
            <a:pPr algn="l"/>
            <a:endParaRPr lang="hr-HR" sz="2800" dirty="0">
              <a:solidFill>
                <a:schemeClr val="bg1"/>
              </a:solidFill>
            </a:endParaRPr>
          </a:p>
          <a:p>
            <a:pPr algn="l"/>
            <a:endParaRPr lang="hr-H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2. Keplerov zakon </a:t>
            </a:r>
            <a:r>
              <a:rPr lang="hr-HR" sz="2400" dirty="0" smtClean="0">
                <a:solidFill>
                  <a:srgbClr val="FF0000"/>
                </a:solidFill>
              </a:rPr>
              <a:t>(školsko natjecanje 2011. godine, 8.r)</a:t>
            </a: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Radijus – vektor planet – Sunce u jednakim vremenima opisuje jednake površine. Kada je planet bliži Suncu, giba se brže</a:t>
            </a: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(školsko natjecanje 2012. godine, 8.r – kada se tijelo giba brže ?)</a:t>
            </a:r>
          </a:p>
          <a:p>
            <a:pPr>
              <a:buNone/>
            </a:pPr>
            <a:endParaRPr lang="hr-HR" sz="2400" dirty="0">
              <a:solidFill>
                <a:schemeClr val="bg1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500306"/>
            <a:ext cx="72009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3. Keplerov zakon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Kvadrati perioda ophoda planeta (T) odnose se kao kubovi njihovih srednjih udaljenosti (a) od Sunca</a:t>
            </a: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Zadatak: Koliki je period ophoda tijela koje se nalazi na udaljenosti od 4 aj ?</a:t>
            </a:r>
          </a:p>
          <a:p>
            <a:pPr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smtClean="0">
                <a:solidFill>
                  <a:schemeClr val="bg1"/>
                </a:solidFill>
              </a:rPr>
              <a:t>astronomska jedinica (aj) – mjera za udaljenosti u svemiru</a:t>
            </a:r>
          </a:p>
          <a:p>
            <a:pPr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(školsko natjecanje 2019. godine, 8.r)</a:t>
            </a:r>
          </a:p>
          <a:p>
            <a:pPr>
              <a:buFont typeface="Arial" charset="0"/>
              <a:buChar char="•"/>
            </a:pPr>
            <a:r>
              <a:rPr lang="hr-HR" sz="2400" dirty="0" smtClean="0">
                <a:solidFill>
                  <a:schemeClr val="bg1"/>
                </a:solidFill>
              </a:rPr>
              <a:t>1 aj = 150 000 000 km</a:t>
            </a: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dirty="0">
              <a:solidFill>
                <a:schemeClr val="bg1"/>
              </a:solidFill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785926"/>
            <a:ext cx="265379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Kopernikova teorija i Keplerovi zakoni dali su točan opis kako se planeti gibaju oko Sunca, no ostalo je otvoreno pitanje</a:t>
            </a:r>
          </a:p>
          <a:p>
            <a:pPr>
              <a:buFontTx/>
              <a:buChar char="-"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Zašto se planeti tako gibaju ??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Uvodni dio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400" dirty="0" smtClean="0">
                <a:solidFill>
                  <a:schemeClr val="bg1"/>
                </a:solidFill>
              </a:rPr>
              <a:t>Obavezno sudjelovanje na školskom natjecanju za sve polaznike</a:t>
            </a:r>
          </a:p>
          <a:p>
            <a:pPr algn="just"/>
            <a:endParaRPr lang="hr-HR" sz="2400" dirty="0" smtClean="0">
              <a:solidFill>
                <a:schemeClr val="bg1"/>
              </a:solidFill>
            </a:endParaRPr>
          </a:p>
          <a:p>
            <a:pPr algn="just"/>
            <a:r>
              <a:rPr lang="hr-HR" sz="2400" dirty="0" smtClean="0">
                <a:solidFill>
                  <a:schemeClr val="bg1"/>
                </a:solidFill>
              </a:rPr>
              <a:t>Natjecanje sadrži 50 bodova, a za prolazak na županijsko natjecanje potrebno je minimalno 20 bodova</a:t>
            </a:r>
          </a:p>
          <a:p>
            <a:pPr algn="just"/>
            <a:endParaRPr lang="hr-HR" sz="2400" dirty="0" smtClean="0">
              <a:solidFill>
                <a:schemeClr val="bg1"/>
              </a:solidFill>
            </a:endParaRPr>
          </a:p>
          <a:p>
            <a:pPr algn="just"/>
            <a:r>
              <a:rPr lang="hr-HR" sz="2400" dirty="0" smtClean="0">
                <a:solidFill>
                  <a:schemeClr val="bg1"/>
                </a:solidFill>
              </a:rPr>
              <a:t>Nakon školskog natjecanja učenici koji su ostvarili plasman na županijsko natjecanje dužni su napraviti i dodatni praktični, izrađivački, istraživački ili eksperimentalni rad</a:t>
            </a:r>
          </a:p>
          <a:p>
            <a:pPr algn="just"/>
            <a:endParaRPr lang="hr-HR" sz="2400" dirty="0">
              <a:solidFill>
                <a:schemeClr val="bg1"/>
              </a:solidFill>
            </a:endParaRPr>
          </a:p>
          <a:p>
            <a:pPr algn="just"/>
            <a:r>
              <a:rPr lang="hr-HR" sz="2400" dirty="0" smtClean="0">
                <a:solidFill>
                  <a:schemeClr val="bg1"/>
                </a:solidFill>
              </a:rPr>
              <a:t>Učenici koji zadovolje pismenim i dodatnim radom, biti će pozvani na državno natjecanje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Od geocentričnog sustava svijeta do suvremene kozmologije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b="1" dirty="0" smtClean="0">
                <a:solidFill>
                  <a:schemeClr val="bg1"/>
                </a:solidFill>
              </a:rPr>
              <a:t>STARA GRČKA</a:t>
            </a:r>
          </a:p>
          <a:p>
            <a:pPr>
              <a:buNone/>
            </a:pPr>
            <a:endParaRPr lang="hr-HR" sz="2400" b="1" dirty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</a:rPr>
              <a:t>Aristotel  (4. st. pr. Krista) </a:t>
            </a: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– geocentrizam; Zemlja je središte svemira </a:t>
            </a: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– Zemlja je okrugla, zbog sjene na Mjesečevoj površini</a:t>
            </a: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– Zemlja miruje, jedan od razloga bila je nepromijenjenost prividne udaljenosti zvijezda, a drugi razlog da ukoliko se Zemlja kreće, tada bi svaki predmet uvis pao na neko drugo mjesto 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571480"/>
            <a:ext cx="79296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Aristarh 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 </a:t>
            </a:r>
            <a:r>
              <a:rPr lang="hr-HR" sz="2400" dirty="0" smtClean="0">
                <a:solidFill>
                  <a:schemeClr val="bg1"/>
                </a:solidFill>
              </a:rPr>
              <a:t>heliocentrizam, Sunce je središte svemira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 </a:t>
            </a:r>
            <a:r>
              <a:rPr lang="hr-HR" sz="2400" dirty="0" smtClean="0">
                <a:solidFill>
                  <a:schemeClr val="bg1"/>
                </a:solidFill>
              </a:rPr>
              <a:t>dnevna gibanja nebeskih tijela posljedica Zemljine vrtnje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 </a:t>
            </a:r>
            <a:r>
              <a:rPr lang="hr-HR" sz="2400" dirty="0" smtClean="0">
                <a:solidFill>
                  <a:schemeClr val="bg1"/>
                </a:solidFill>
              </a:rPr>
              <a:t>godišnja doba nastaju uslijed nagnutosti Zemljine osi vrtnje prema ravnini staze našeg planeta oko Sunca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</a:t>
            </a:r>
            <a:r>
              <a:rPr lang="hr-HR" sz="2400" dirty="0" smtClean="0">
                <a:solidFill>
                  <a:schemeClr val="bg1"/>
                </a:solidFill>
              </a:rPr>
              <a:t> nepromijenjen položaj zvijezda zbog njihove velike udaljenosti </a:t>
            </a: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b="1" dirty="0" smtClean="0">
                <a:solidFill>
                  <a:schemeClr val="bg1"/>
                </a:solidFill>
              </a:rPr>
              <a:t>Hiparh 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 </a:t>
            </a:r>
            <a:r>
              <a:rPr lang="hr-HR" sz="2400" dirty="0" smtClean="0">
                <a:solidFill>
                  <a:schemeClr val="bg1"/>
                </a:solidFill>
              </a:rPr>
              <a:t>pristaša geocentrizma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</a:t>
            </a:r>
            <a:r>
              <a:rPr lang="hr-HR" sz="2400" dirty="0" smtClean="0">
                <a:solidFill>
                  <a:schemeClr val="bg1"/>
                </a:solidFill>
              </a:rPr>
              <a:t> izradio prvi veliki zvjezdani katalog s 850 </a:t>
            </a:r>
            <a:r>
              <a:rPr lang="hr-HR" sz="2400" dirty="0" smtClean="0">
                <a:solidFill>
                  <a:schemeClr val="bg1"/>
                </a:solidFill>
              </a:rPr>
              <a:t>zvijezda </a:t>
            </a:r>
            <a:r>
              <a:rPr lang="hr-HR" sz="2400" dirty="0" smtClean="0">
                <a:solidFill>
                  <a:srgbClr val="FF0000"/>
                </a:solidFill>
              </a:rPr>
              <a:t>(školsko natjecanje, 2012. godine, 8.r)</a:t>
            </a:r>
            <a:r>
              <a:rPr lang="hr-HR" sz="2400" dirty="0" smtClean="0">
                <a:solidFill>
                  <a:schemeClr val="bg1"/>
                </a:solidFill>
              </a:rPr>
              <a:t> </a:t>
            </a:r>
            <a:endParaRPr lang="hr-HR" sz="2400" dirty="0" smtClean="0">
              <a:solidFill>
                <a:schemeClr val="bg1"/>
              </a:solidFill>
            </a:endParaRP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b="1" dirty="0" smtClean="0">
                <a:solidFill>
                  <a:schemeClr val="bg1"/>
                </a:solidFill>
              </a:rPr>
              <a:t>Klaudije Ptolomej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– </a:t>
            </a:r>
            <a:r>
              <a:rPr lang="hr-HR" sz="2400" i="1" dirty="0" smtClean="0">
                <a:solidFill>
                  <a:schemeClr val="bg1"/>
                </a:solidFill>
              </a:rPr>
              <a:t>Zbornik </a:t>
            </a:r>
            <a:r>
              <a:rPr lang="hr-HR" sz="2400" dirty="0" smtClean="0">
                <a:solidFill>
                  <a:schemeClr val="bg1"/>
                </a:solidFill>
              </a:rPr>
              <a:t>ili </a:t>
            </a:r>
            <a:r>
              <a:rPr lang="hr-HR" sz="2400" i="1" dirty="0" smtClean="0">
                <a:solidFill>
                  <a:schemeClr val="bg1"/>
                </a:solidFill>
              </a:rPr>
              <a:t>Almagest, </a:t>
            </a:r>
            <a:r>
              <a:rPr lang="hr-HR" sz="2400" dirty="0" smtClean="0">
                <a:solidFill>
                  <a:schemeClr val="bg1"/>
                </a:solidFill>
              </a:rPr>
              <a:t>Veliki matematički sustav </a:t>
            </a:r>
            <a:r>
              <a:rPr lang="hr-HR" sz="2400" dirty="0" smtClean="0">
                <a:solidFill>
                  <a:schemeClr val="bg1"/>
                </a:solidFill>
              </a:rPr>
              <a:t>astronomije</a:t>
            </a:r>
            <a:endParaRPr lang="hr-HR" sz="2400" dirty="0" smtClean="0">
              <a:solidFill>
                <a:schemeClr val="bg1"/>
              </a:solidFill>
            </a:endParaRPr>
          </a:p>
          <a:p>
            <a:endParaRPr lang="hr-HR" sz="2400" b="1" dirty="0" smtClean="0">
              <a:solidFill>
                <a:schemeClr val="bg1"/>
              </a:solidFill>
            </a:endParaRPr>
          </a:p>
          <a:p>
            <a:endParaRPr lang="hr-HR" sz="2400" dirty="0" smtClean="0">
              <a:solidFill>
                <a:schemeClr val="bg1"/>
              </a:solidFill>
            </a:endParaRPr>
          </a:p>
          <a:p>
            <a:endParaRPr lang="hr-H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785794"/>
            <a:ext cx="79296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Eratosten</a:t>
            </a:r>
            <a:r>
              <a:rPr lang="hr-HR" sz="2400" b="1" dirty="0">
                <a:solidFill>
                  <a:schemeClr val="bg1"/>
                </a:solidFill>
              </a:rPr>
              <a:t> </a:t>
            </a: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400" b="1" dirty="0" smtClean="0">
                <a:solidFill>
                  <a:schemeClr val="bg1"/>
                </a:solidFill>
              </a:rPr>
              <a:t> točno </a:t>
            </a:r>
            <a:r>
              <a:rPr lang="hr-HR" sz="2400" b="1" dirty="0" smtClean="0">
                <a:solidFill>
                  <a:schemeClr val="bg1"/>
                </a:solidFill>
              </a:rPr>
              <a:t>odredio Zemljin opseg i </a:t>
            </a:r>
            <a:r>
              <a:rPr lang="hr-HR" sz="2400" b="1" dirty="0" smtClean="0">
                <a:solidFill>
                  <a:schemeClr val="bg1"/>
                </a:solidFill>
              </a:rPr>
              <a:t>polumjer </a:t>
            </a:r>
            <a:r>
              <a:rPr lang="hr-HR" sz="2400" b="1" dirty="0" smtClean="0">
                <a:solidFill>
                  <a:srgbClr val="FF0000"/>
                </a:solidFill>
              </a:rPr>
              <a:t>(školsko natjecanje 2019. godine, 7.r)</a:t>
            </a: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hr-HR" sz="2400" b="1" dirty="0" smtClean="0">
              <a:solidFill>
                <a:schemeClr val="bg1"/>
              </a:solidFill>
            </a:endParaRPr>
          </a:p>
          <a:p>
            <a:r>
              <a:rPr lang="hr-HR" sz="2400" dirty="0" smtClean="0">
                <a:solidFill>
                  <a:srgbClr val="FF0000"/>
                </a:solidFill>
              </a:rPr>
              <a:t>(školsko natjecanje 2012. godine, 7.r – izračunati opseg Mjeseca ako je njegov polumjer 1738 km)</a:t>
            </a:r>
            <a:r>
              <a:rPr lang="hr-HR" sz="2400" b="1" dirty="0" smtClean="0">
                <a:solidFill>
                  <a:schemeClr val="bg1"/>
                </a:solidFill>
              </a:rPr>
              <a:t> </a:t>
            </a:r>
            <a:endParaRPr lang="hr-HR" sz="24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https://upload.wikimedia.org/wikipedia/hr/c/cb/Eratosten_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071678"/>
            <a:ext cx="5072098" cy="3649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chemeClr val="bg1"/>
                </a:solidFill>
              </a:rPr>
              <a:t>RENESANSA U ASTRONOMIJI</a:t>
            </a:r>
            <a:endParaRPr lang="hr-HR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hr-HR" sz="2400" b="1" dirty="0" smtClean="0">
                <a:solidFill>
                  <a:schemeClr val="bg1"/>
                </a:solidFill>
              </a:rPr>
              <a:t>još od Stare Grčke crkveni krugovi priznali su geocentrizam</a:t>
            </a:r>
          </a:p>
          <a:p>
            <a:pPr>
              <a:buNone/>
            </a:pPr>
            <a:endParaRPr lang="hr-HR" sz="24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</a:rPr>
              <a:t>Nikola Kopernik </a:t>
            </a:r>
            <a:r>
              <a:rPr lang="hr-HR" sz="2400" b="1" dirty="0" smtClean="0">
                <a:solidFill>
                  <a:schemeClr val="bg1"/>
                </a:solidFill>
              </a:rPr>
              <a:t>– poljski astronom</a:t>
            </a:r>
            <a:endParaRPr lang="hr-HR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400" b="1" dirty="0" smtClean="0">
                <a:solidFill>
                  <a:schemeClr val="bg1"/>
                </a:solidFill>
              </a:rPr>
              <a:t>prividna gibanja planeta tumači kao gibanje Zemlje i ostalih planeta kružnim stazama oko Sunca (heliocentrizam)</a:t>
            </a:r>
          </a:p>
          <a:p>
            <a:pPr>
              <a:buFontTx/>
              <a:buChar char="-"/>
            </a:pPr>
            <a:r>
              <a:rPr lang="hr-HR" sz="2400" b="1" dirty="0" smtClean="0">
                <a:solidFill>
                  <a:schemeClr val="bg1"/>
                </a:solidFill>
              </a:rPr>
              <a:t>1543. godine – objavio djelo “O kretanju nebeskih sfera”</a:t>
            </a:r>
            <a:endParaRPr lang="hr-HR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Slikovni rezultat za nikola kopern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214818"/>
            <a:ext cx="1928826" cy="2502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642918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Heretici – </a:t>
            </a:r>
            <a:r>
              <a:rPr lang="hr-HR" sz="2400" dirty="0" smtClean="0">
                <a:solidFill>
                  <a:schemeClr val="bg1"/>
                </a:solidFill>
              </a:rPr>
              <a:t>ljudi koji su prognani od strane </a:t>
            </a:r>
            <a:r>
              <a:rPr lang="hr-HR" sz="2400" dirty="0" smtClean="0">
                <a:solidFill>
                  <a:schemeClr val="bg1"/>
                </a:solidFill>
              </a:rPr>
              <a:t>Crkve </a:t>
            </a:r>
            <a:r>
              <a:rPr lang="hr-HR" sz="2400" dirty="0" smtClean="0">
                <a:solidFill>
                  <a:schemeClr val="bg1"/>
                </a:solidFill>
              </a:rPr>
              <a:t>zbog heliocentrizma</a:t>
            </a:r>
          </a:p>
          <a:p>
            <a:r>
              <a:rPr lang="hr-HR" sz="2400" b="1" dirty="0" smtClean="0">
                <a:solidFill>
                  <a:schemeClr val="bg1"/>
                </a:solidFill>
              </a:rPr>
              <a:t>Hereza – </a:t>
            </a:r>
            <a:r>
              <a:rPr lang="hr-HR" sz="2400" dirty="0" smtClean="0">
                <a:solidFill>
                  <a:schemeClr val="bg1"/>
                </a:solidFill>
              </a:rPr>
              <a:t>zločin heliocentrizma</a:t>
            </a:r>
          </a:p>
          <a:p>
            <a:endParaRPr lang="hr-HR" sz="2400" b="1" dirty="0" smtClean="0">
              <a:solidFill>
                <a:schemeClr val="bg1"/>
              </a:solidFill>
            </a:endParaRPr>
          </a:p>
          <a:p>
            <a:endParaRPr lang="hr-HR" sz="2400" b="1" dirty="0">
              <a:solidFill>
                <a:schemeClr val="bg1"/>
              </a:solidFill>
            </a:endParaRPr>
          </a:p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Giordano Bruno 1600. godine – </a:t>
            </a:r>
            <a:r>
              <a:rPr lang="hr-HR" sz="2000" dirty="0" smtClean="0">
                <a:solidFill>
                  <a:schemeClr val="bg1"/>
                </a:solidFill>
              </a:rPr>
              <a:t>tvrdio da čak niti Sunce nije središte svemira već postoje mnogi drugi svjetovi sa svojim suncima i planetima koji kruže oko njih </a:t>
            </a:r>
            <a:r>
              <a:rPr lang="hr-HR" sz="2000" b="1" dirty="0" smtClean="0">
                <a:solidFill>
                  <a:schemeClr val="bg1"/>
                </a:solidFill>
              </a:rPr>
              <a:t>– javno spaljen </a:t>
            </a:r>
          </a:p>
          <a:p>
            <a:endParaRPr lang="hr-HR" sz="2400" b="1" dirty="0">
              <a:solidFill>
                <a:schemeClr val="bg1"/>
              </a:solidFill>
            </a:endParaRPr>
          </a:p>
          <a:p>
            <a:endParaRPr lang="hr-HR" sz="2400" b="1" dirty="0">
              <a:solidFill>
                <a:schemeClr val="bg1"/>
              </a:solidFill>
            </a:endParaRPr>
          </a:p>
          <a:p>
            <a:endParaRPr lang="hr-H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bg1"/>
                </a:solidFill>
              </a:rPr>
              <a:t>Galileo </a:t>
            </a:r>
            <a:r>
              <a:rPr lang="hr-HR" b="1" dirty="0" smtClean="0">
                <a:solidFill>
                  <a:schemeClr val="bg1"/>
                </a:solidFill>
              </a:rPr>
              <a:t>Galilei – </a:t>
            </a:r>
            <a:r>
              <a:rPr lang="hr-HR" sz="3000" dirty="0" smtClean="0">
                <a:solidFill>
                  <a:schemeClr val="bg1"/>
                </a:solidFill>
              </a:rPr>
              <a:t>talijanski astronom (1564. – 1642.)</a:t>
            </a:r>
            <a:endParaRPr lang="hr-HR" sz="30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konstruirao</a:t>
            </a:r>
            <a:r>
              <a:rPr lang="hr-HR" sz="2800" b="1" dirty="0" smtClean="0">
                <a:solidFill>
                  <a:schemeClr val="bg1"/>
                </a:solidFill>
              </a:rPr>
              <a:t> </a:t>
            </a:r>
            <a:r>
              <a:rPr lang="hr-HR" sz="2800" dirty="0" smtClean="0">
                <a:solidFill>
                  <a:schemeClr val="bg1"/>
                </a:solidFill>
              </a:rPr>
              <a:t>prvi dalekozor za astronomske svrhe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otkrio </a:t>
            </a:r>
            <a:r>
              <a:rPr lang="hr-HR" sz="2800" dirty="0" smtClean="0">
                <a:solidFill>
                  <a:schemeClr val="bg1"/>
                </a:solidFill>
              </a:rPr>
              <a:t>da planet Venera pokazuje slične faze </a:t>
            </a:r>
            <a:r>
              <a:rPr lang="hr-HR" sz="2800" dirty="0" smtClean="0">
                <a:solidFill>
                  <a:schemeClr val="bg1"/>
                </a:solidFill>
              </a:rPr>
              <a:t>Mjesečevim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1611. godine otkrio Sunčeve pjege </a:t>
            </a:r>
            <a:r>
              <a:rPr lang="hr-HR" sz="2800" dirty="0" smtClean="0">
                <a:solidFill>
                  <a:srgbClr val="FF0000"/>
                </a:solidFill>
              </a:rPr>
              <a:t>(školsko natjecanje 2019. godine, 7.r)</a:t>
            </a:r>
            <a:endParaRPr lang="hr-HR" sz="28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pronalazi </a:t>
            </a:r>
            <a:r>
              <a:rPr lang="hr-HR" sz="2800" dirty="0" smtClean="0">
                <a:solidFill>
                  <a:schemeClr val="bg1"/>
                </a:solidFill>
              </a:rPr>
              <a:t>Sunčevu rotaciju putem pjega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otkrio </a:t>
            </a:r>
            <a:r>
              <a:rPr lang="hr-HR" sz="2800" dirty="0" smtClean="0">
                <a:solidFill>
                  <a:schemeClr val="bg1"/>
                </a:solidFill>
              </a:rPr>
              <a:t>četiri Jupiterova satelita (Galilejevi sateliti</a:t>
            </a:r>
            <a:r>
              <a:rPr lang="hr-HR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definirao zašto tijelo bačeno uvis neće zaostati već preteći za vrlo mali iznos zbog rotacije Zemljine površine – </a:t>
            </a:r>
            <a:r>
              <a:rPr lang="hr-HR" sz="2800" i="1" dirty="0" smtClean="0">
                <a:solidFill>
                  <a:schemeClr val="bg1"/>
                </a:solidFill>
              </a:rPr>
              <a:t>istočna devijacija</a:t>
            </a:r>
            <a:endParaRPr lang="hr-HR" sz="28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pokušao </a:t>
            </a:r>
            <a:r>
              <a:rPr lang="hr-HR" sz="2800" dirty="0" smtClean="0">
                <a:solidFill>
                  <a:schemeClr val="bg1"/>
                </a:solidFill>
              </a:rPr>
              <a:t>uvesti heliocentrizam djelom “</a:t>
            </a:r>
            <a:r>
              <a:rPr lang="hr-HR" sz="2800" b="1" dirty="0" smtClean="0">
                <a:solidFill>
                  <a:schemeClr val="bg1"/>
                </a:solidFill>
              </a:rPr>
              <a:t>Dijalog</a:t>
            </a:r>
            <a:r>
              <a:rPr lang="hr-HR" sz="2800" dirty="0" smtClean="0">
                <a:solidFill>
                  <a:schemeClr val="bg1"/>
                </a:solidFill>
              </a:rPr>
              <a:t> između dva velika svijeta, Ptolomej i Kopernik”, 1632. </a:t>
            </a:r>
            <a:r>
              <a:rPr lang="hr-HR" sz="2800" dirty="0" smtClean="0">
                <a:solidFill>
                  <a:schemeClr val="bg1"/>
                </a:solidFill>
              </a:rPr>
              <a:t>godine</a:t>
            </a:r>
            <a:endParaRPr lang="hr-HR" sz="2800" i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r-HR" sz="2800" dirty="0" smtClean="0">
                <a:solidFill>
                  <a:schemeClr val="bg1"/>
                </a:solidFill>
              </a:rPr>
              <a:t>1633. godine osuđen kao heretik i ostatak svog života proveo u kućnom pritvoru  </a:t>
            </a:r>
            <a:endParaRPr lang="hr-HR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Slikovni rezultat za galileo galile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071546"/>
            <a:ext cx="6143668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b="1" dirty="0" smtClean="0">
                <a:solidFill>
                  <a:schemeClr val="bg1"/>
                </a:solidFill>
              </a:rPr>
              <a:t>Johannes Kepler – njemački astronom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dopunjuje Kopernikovu teoriju heliocentrizma</a:t>
            </a:r>
          </a:p>
          <a:p>
            <a:pPr>
              <a:buFontTx/>
              <a:buChar char="-"/>
            </a:pPr>
            <a:r>
              <a:rPr lang="hr-HR" sz="2400" dirty="0" smtClean="0">
                <a:solidFill>
                  <a:schemeClr val="bg1"/>
                </a:solidFill>
              </a:rPr>
              <a:t>Izvodi tri zakona kojima opisuje gibanje planeta </a:t>
            </a: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Tri Keplerova zakona</a:t>
            </a:r>
          </a:p>
          <a:p>
            <a:pPr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1. Keplerov zakon – planeti se oko Sunca gibaju po elipsama, a u jednom od žarišta nalazi se Sunce </a:t>
            </a:r>
            <a:r>
              <a:rPr lang="hr-HR" sz="2400" dirty="0" smtClean="0">
                <a:solidFill>
                  <a:srgbClr val="FF0000"/>
                </a:solidFill>
              </a:rPr>
              <a:t>(školsko ntjecanje 2013. godine 8.r)</a:t>
            </a:r>
            <a:endParaRPr lang="hr-HR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r-HR" sz="2400" b="1" dirty="0">
              <a:solidFill>
                <a:schemeClr val="bg1"/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643314"/>
            <a:ext cx="5072098" cy="2809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662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ASTRONOMIJA</vt:lpstr>
      <vt:lpstr>Uvodni dio</vt:lpstr>
      <vt:lpstr>Od geocentričnog sustava svijeta do suvremene kozmologije</vt:lpstr>
      <vt:lpstr>Slide 4</vt:lpstr>
      <vt:lpstr>Slide 5</vt:lpstr>
      <vt:lpstr>RENESANSA U ASTRONOMIJI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ASTRONOMIJA</dc:title>
  <dc:creator>Windows User</dc:creator>
  <cp:lastModifiedBy>Windows User</cp:lastModifiedBy>
  <cp:revision>2</cp:revision>
  <dcterms:created xsi:type="dcterms:W3CDTF">2019-09-18T16:31:05Z</dcterms:created>
  <dcterms:modified xsi:type="dcterms:W3CDTF">2019-09-19T11:30:52Z</dcterms:modified>
</cp:coreProperties>
</file>