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png" ContentType="image/png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</p:sldIdLst>
  <p:sldSz cx="7556500" cy="10693400"/>
  <p:notesSz cx="7556500" cy="10693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Relationship Id="rId12" Type="http://schemas.openxmlformats.org/officeDocument/2006/relationships/slide" Target="slides/slide7.xml"/><Relationship Id="rId13" Type="http://schemas.openxmlformats.org/officeDocument/2006/relationships/slide" Target="slides/slide8.xml"/><Relationship Id="rId14" Type="http://schemas.openxmlformats.org/officeDocument/2006/relationships/slide" Target="slides/slide9.xml"/><Relationship Id="rId15" Type="http://schemas.openxmlformats.org/officeDocument/2006/relationships/slide" Target="slides/slide10.xml"/><Relationship Id="rId16" Type="http://schemas.openxmlformats.org/officeDocument/2006/relationships/slide" Target="slides/slide11.xml"/><Relationship Id="rId17" Type="http://schemas.openxmlformats.org/officeDocument/2006/relationships/slide" Target="slides/slide12.xml"/><Relationship Id="rId18" Type="http://schemas.openxmlformats.org/officeDocument/2006/relationships/slide" Target="slides/slide13.xml"/><Relationship Id="rId19" Type="http://schemas.openxmlformats.org/officeDocument/2006/relationships/slide" Target="slides/slide14.xml"/><Relationship Id="rId20" Type="http://schemas.openxmlformats.org/officeDocument/2006/relationships/slide" Target="slides/slide15.xml"/><Relationship Id="rId21" Type="http://schemas.openxmlformats.org/officeDocument/2006/relationships/slide" Target="slides/slide16.xml"/><Relationship Id="rId22" Type="http://schemas.openxmlformats.org/officeDocument/2006/relationships/slide" Target="slides/slide17.xml"/><Relationship Id="rId23" Type="http://schemas.openxmlformats.org/officeDocument/2006/relationships/slide" Target="slides/slide18.xml"/><Relationship Id="rId24" Type="http://schemas.openxmlformats.org/officeDocument/2006/relationships/slide" Target="slides/slide19.xml"/><Relationship Id="rId25" Type="http://schemas.openxmlformats.org/officeDocument/2006/relationships/slide" Target="slides/slide20.xml"/><Relationship Id="rId26" Type="http://schemas.openxmlformats.org/officeDocument/2006/relationships/slide" Target="slides/slide21.xml"/><Relationship Id="rId27" Type="http://schemas.openxmlformats.org/officeDocument/2006/relationships/slide" Target="slides/slide22.xml"/><Relationship Id="rId28" Type="http://schemas.openxmlformats.org/officeDocument/2006/relationships/slide" Target="slides/slide23.xml"/><Relationship Id="rId29" Type="http://schemas.openxmlformats.org/officeDocument/2006/relationships/slide" Target="slides/slide24.xml"/><Relationship Id="rId30" Type="http://schemas.openxmlformats.org/officeDocument/2006/relationships/slide" Target="slides/slide25.xml"/><Relationship Id="rId31" Type="http://schemas.openxmlformats.org/officeDocument/2006/relationships/slide" Target="slides/slide26.xml"/><Relationship Id="rId32" Type="http://schemas.openxmlformats.org/officeDocument/2006/relationships/slide" Target="slides/slide27.xml"/></Relationships>
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/Relationships>
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 txBox="1"/>
          <p:nvPr/>
        </p:nvSpPr>
        <p:spPr>
          <a:xfrm>
            <a:off x="886764" y="436880"/>
            <a:ext cx="5786755" cy="289179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4307840" algn="l"/>
              </a:tabLst>
            </a:pPr>
            <a:r>
              <a:rPr dirty="0" sz="1100" spc="-5">
                <a:latin typeface="Calibri"/>
                <a:cs typeface="Calibri"/>
              </a:rPr>
              <a:t>Osnove programskog</a:t>
            </a:r>
            <a:r>
              <a:rPr dirty="0" sz="1100" spc="3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jezika</a:t>
            </a:r>
            <a:r>
              <a:rPr dirty="0" sz="1100">
                <a:latin typeface="Calibri"/>
                <a:cs typeface="Calibri"/>
              </a:rPr>
              <a:t> Python	</a:t>
            </a: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800" spc="-5" b="1">
                <a:latin typeface="Times New Roman"/>
                <a:cs typeface="Times New Roman"/>
              </a:rPr>
              <a:t>Liste </a:t>
            </a:r>
            <a:r>
              <a:rPr dirty="0" sz="1800" b="1">
                <a:latin typeface="Times New Roman"/>
                <a:cs typeface="Times New Roman"/>
              </a:rPr>
              <a:t>- </a:t>
            </a:r>
            <a:r>
              <a:rPr dirty="0" sz="1800" spc="-5" b="1">
                <a:latin typeface="Times New Roman"/>
                <a:cs typeface="Times New Roman"/>
              </a:rPr>
              <a:t>Jednodimenzionalni</a:t>
            </a:r>
            <a:r>
              <a:rPr dirty="0" sz="1800" spc="15" b="1">
                <a:latin typeface="Times New Roman"/>
                <a:cs typeface="Times New Roman"/>
              </a:rPr>
              <a:t> </a:t>
            </a:r>
            <a:r>
              <a:rPr dirty="0" sz="1800" b="1">
                <a:latin typeface="Times New Roman"/>
                <a:cs typeface="Times New Roman"/>
              </a:rPr>
              <a:t>niz</a:t>
            </a:r>
            <a:endParaRPr sz="1800">
              <a:latin typeface="Times New Roman"/>
              <a:cs typeface="Times New Roman"/>
            </a:endParaRPr>
          </a:p>
          <a:p>
            <a:pPr marL="12700" marR="254000">
              <a:lnSpc>
                <a:spcPts val="1380"/>
              </a:lnSpc>
              <a:spcBef>
                <a:spcPts val="540"/>
              </a:spcBef>
            </a:pPr>
            <a:r>
              <a:rPr dirty="0" sz="1200" spc="-5">
                <a:latin typeface="Times New Roman"/>
                <a:cs typeface="Times New Roman"/>
              </a:rPr>
              <a:t>Liste su skupovi </a:t>
            </a:r>
            <a:r>
              <a:rPr dirty="0" sz="1200">
                <a:latin typeface="Times New Roman"/>
                <a:cs typeface="Times New Roman"/>
              </a:rPr>
              <a:t>podataka </a:t>
            </a:r>
            <a:r>
              <a:rPr dirty="0" sz="1200" spc="-5">
                <a:latin typeface="Times New Roman"/>
                <a:cs typeface="Times New Roman"/>
              </a:rPr>
              <a:t>(varijablā) </a:t>
            </a:r>
            <a:r>
              <a:rPr dirty="0" sz="1200">
                <a:latin typeface="Times New Roman"/>
                <a:cs typeface="Times New Roman"/>
              </a:rPr>
              <a:t>koji </a:t>
            </a:r>
            <a:r>
              <a:rPr dirty="0" sz="1200" spc="-5">
                <a:latin typeface="Times New Roman"/>
                <a:cs typeface="Times New Roman"/>
              </a:rPr>
              <a:t>predstavljaju jednu cjelinu. Elementi </a:t>
            </a:r>
            <a:r>
              <a:rPr dirty="0" sz="1200">
                <a:latin typeface="Times New Roman"/>
                <a:cs typeface="Times New Roman"/>
              </a:rPr>
              <a:t>u listi  odvojeni </a:t>
            </a:r>
            <a:r>
              <a:rPr dirty="0" sz="1200" spc="-5">
                <a:latin typeface="Times New Roman"/>
                <a:cs typeface="Times New Roman"/>
              </a:rPr>
              <a:t>su zarezom, </a:t>
            </a:r>
            <a:r>
              <a:rPr dirty="0" sz="1200">
                <a:latin typeface="Times New Roman"/>
                <a:cs typeface="Times New Roman"/>
              </a:rPr>
              <a:t>a </a:t>
            </a:r>
            <a:r>
              <a:rPr dirty="0" sz="1200" spc="-5">
                <a:latin typeface="Times New Roman"/>
                <a:cs typeface="Times New Roman"/>
              </a:rPr>
              <a:t>mogu </a:t>
            </a:r>
            <a:r>
              <a:rPr dirty="0" sz="1200">
                <a:latin typeface="Times New Roman"/>
                <a:cs typeface="Times New Roman"/>
              </a:rPr>
              <a:t>biti </a:t>
            </a:r>
            <a:r>
              <a:rPr dirty="0" sz="1200" spc="-5">
                <a:latin typeface="Times New Roman"/>
                <a:cs typeface="Times New Roman"/>
              </a:rPr>
              <a:t>različitih tipova, </a:t>
            </a:r>
            <a:r>
              <a:rPr dirty="0" sz="1200">
                <a:latin typeface="Times New Roman"/>
                <a:cs typeface="Times New Roman"/>
              </a:rPr>
              <a:t>za </a:t>
            </a:r>
            <a:r>
              <a:rPr dirty="0" sz="1200" spc="-5">
                <a:latin typeface="Times New Roman"/>
                <a:cs typeface="Times New Roman"/>
              </a:rPr>
              <a:t>razliku </a:t>
            </a:r>
            <a:r>
              <a:rPr dirty="0" sz="1200">
                <a:latin typeface="Times New Roman"/>
                <a:cs typeface="Times New Roman"/>
              </a:rPr>
              <a:t>od </a:t>
            </a:r>
            <a:r>
              <a:rPr dirty="0" sz="1200" spc="-5">
                <a:latin typeface="Times New Roman"/>
                <a:cs typeface="Times New Roman"/>
              </a:rPr>
              <a:t>nekih drugih programskih  </a:t>
            </a:r>
            <a:r>
              <a:rPr dirty="0" sz="1200">
                <a:latin typeface="Times New Roman"/>
                <a:cs typeface="Times New Roman"/>
              </a:rPr>
              <a:t>jezika.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09"/>
              </a:spcBef>
            </a:pPr>
            <a:r>
              <a:rPr dirty="0" sz="1200" spc="-5">
                <a:latin typeface="Times New Roman"/>
                <a:cs typeface="Times New Roman"/>
              </a:rPr>
              <a:t>Također, </a:t>
            </a:r>
            <a:r>
              <a:rPr dirty="0" sz="1200">
                <a:latin typeface="Times New Roman"/>
                <a:cs typeface="Times New Roman"/>
              </a:rPr>
              <a:t>lista </a:t>
            </a:r>
            <a:r>
              <a:rPr dirty="0" sz="1200" spc="-5">
                <a:latin typeface="Times New Roman"/>
                <a:cs typeface="Times New Roman"/>
              </a:rPr>
              <a:t>se </a:t>
            </a:r>
            <a:r>
              <a:rPr dirty="0" sz="1200">
                <a:latin typeface="Times New Roman"/>
                <a:cs typeface="Times New Roman"/>
              </a:rPr>
              <a:t>prepoznaje po </a:t>
            </a:r>
            <a:r>
              <a:rPr dirty="0" sz="1200" spc="-5">
                <a:latin typeface="Times New Roman"/>
                <a:cs typeface="Times New Roman"/>
              </a:rPr>
              <a:t>uglatim zagradama </a:t>
            </a:r>
            <a:r>
              <a:rPr dirty="0" sz="1200">
                <a:latin typeface="Times New Roman"/>
                <a:cs typeface="Times New Roman"/>
              </a:rPr>
              <a:t>unutar kojih </a:t>
            </a:r>
            <a:r>
              <a:rPr dirty="0" sz="1200" spc="-5">
                <a:latin typeface="Times New Roman"/>
                <a:cs typeface="Times New Roman"/>
              </a:rPr>
              <a:t>se nalaze </a:t>
            </a:r>
            <a:r>
              <a:rPr dirty="0" sz="1200">
                <a:latin typeface="Times New Roman"/>
                <a:cs typeface="Times New Roman"/>
              </a:rPr>
              <a:t>njezini</a:t>
            </a:r>
            <a:r>
              <a:rPr dirty="0" sz="1200" spc="3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elementi.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45"/>
              </a:spcBef>
            </a:pPr>
            <a:r>
              <a:rPr dirty="0" sz="1200" spc="-5" b="1">
                <a:latin typeface="Times New Roman"/>
                <a:cs typeface="Times New Roman"/>
              </a:rPr>
              <a:t>Primjer liste </a:t>
            </a:r>
            <a:r>
              <a:rPr dirty="0" sz="1200" b="1">
                <a:latin typeface="Times New Roman"/>
                <a:cs typeface="Times New Roman"/>
              </a:rPr>
              <a:t>s </a:t>
            </a:r>
            <a:r>
              <a:rPr dirty="0" sz="1200" spc="-5" b="1">
                <a:latin typeface="Times New Roman"/>
                <a:cs typeface="Times New Roman"/>
              </a:rPr>
              <a:t>različitim elementima </a:t>
            </a:r>
            <a:r>
              <a:rPr dirty="0" sz="1200" b="1">
                <a:latin typeface="Times New Roman"/>
                <a:cs typeface="Times New Roman"/>
              </a:rPr>
              <a:t>u</a:t>
            </a:r>
            <a:r>
              <a:rPr dirty="0" sz="1200" spc="-5" b="1">
                <a:latin typeface="Times New Roman"/>
                <a:cs typeface="Times New Roman"/>
              </a:rPr>
              <a:t> listi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30"/>
              </a:spcBef>
            </a:pP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lista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= [1,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“bicikl”,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3.14,</a:t>
            </a:r>
            <a:r>
              <a:rPr dirty="0" sz="1200" spc="-10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“auto”]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70"/>
              </a:spcBef>
            </a:pPr>
            <a:r>
              <a:rPr dirty="0" sz="1200" spc="-5" b="1">
                <a:latin typeface="Calibri"/>
                <a:cs typeface="Calibri"/>
              </a:rPr>
              <a:t>Primjer stvaranja jedne</a:t>
            </a:r>
            <a:r>
              <a:rPr dirty="0" sz="1200" b="1">
                <a:latin typeface="Calibri"/>
                <a:cs typeface="Calibri"/>
              </a:rPr>
              <a:t> </a:t>
            </a:r>
            <a:r>
              <a:rPr dirty="0" sz="1200" spc="-5" b="1">
                <a:latin typeface="Calibri"/>
                <a:cs typeface="Calibri"/>
              </a:rPr>
              <a:t>liste:</a:t>
            </a:r>
            <a:endParaRPr sz="1200">
              <a:latin typeface="Calibri"/>
              <a:cs typeface="Calibri"/>
            </a:endParaRPr>
          </a:p>
          <a:p>
            <a:pPr marL="12700" marR="693420">
              <a:lnSpc>
                <a:spcPct val="161800"/>
              </a:lnSpc>
              <a:spcBef>
                <a:spcPts val="15"/>
              </a:spcBef>
            </a:pPr>
            <a:r>
              <a:rPr dirty="0" sz="1100" spc="-5">
                <a:latin typeface="Calibri"/>
                <a:cs typeface="Calibri"/>
              </a:rPr>
              <a:t>lista=[3,6,9,12,23] </a:t>
            </a:r>
            <a:r>
              <a:rPr dirty="0" sz="1100">
                <a:latin typeface="Calibri"/>
                <a:cs typeface="Calibri"/>
              </a:rPr>
              <a:t>– </a:t>
            </a:r>
            <a:r>
              <a:rPr dirty="0" sz="1100" spc="-5">
                <a:latin typeface="Calibri"/>
                <a:cs typeface="Calibri"/>
              </a:rPr>
              <a:t>za liste </a:t>
            </a:r>
            <a:r>
              <a:rPr dirty="0" sz="1100">
                <a:latin typeface="Calibri"/>
                <a:cs typeface="Calibri"/>
              </a:rPr>
              <a:t>obavezno </a:t>
            </a:r>
            <a:r>
              <a:rPr dirty="0" sz="1100" spc="-5">
                <a:latin typeface="Calibri"/>
                <a:cs typeface="Calibri"/>
              </a:rPr>
              <a:t>koristimo uglate zagrade (desni </a:t>
            </a:r>
            <a:r>
              <a:rPr dirty="0" sz="1100">
                <a:latin typeface="Calibri"/>
                <a:cs typeface="Calibri"/>
              </a:rPr>
              <a:t>Alt+f , </a:t>
            </a:r>
            <a:r>
              <a:rPr dirty="0" sz="1100" spc="-5">
                <a:latin typeface="Calibri"/>
                <a:cs typeface="Calibri"/>
              </a:rPr>
              <a:t>desni Alt+g)  Za </a:t>
            </a:r>
            <a:r>
              <a:rPr dirty="0" sz="1100">
                <a:latin typeface="Calibri"/>
                <a:cs typeface="Calibri"/>
              </a:rPr>
              <a:t>ispis i pristup </a:t>
            </a:r>
            <a:r>
              <a:rPr dirty="0" sz="1100" spc="-5">
                <a:latin typeface="Calibri"/>
                <a:cs typeface="Calibri"/>
              </a:rPr>
              <a:t>elementima </a:t>
            </a:r>
            <a:r>
              <a:rPr dirty="0" sz="1100">
                <a:latin typeface="Calibri"/>
                <a:cs typeface="Calibri"/>
              </a:rPr>
              <a:t>liste </a:t>
            </a:r>
            <a:r>
              <a:rPr dirty="0" sz="1100" spc="-5">
                <a:latin typeface="Calibri"/>
                <a:cs typeface="Calibri"/>
              </a:rPr>
              <a:t>koristimo </a:t>
            </a:r>
            <a:r>
              <a:rPr dirty="0" u="sng" sz="1100" spc="-5" b="1">
                <a:uFill>
                  <a:solidFill>
                    <a:srgbClr val="000000"/>
                  </a:solidFill>
                </a:uFill>
                <a:latin typeface="Calibri"/>
                <a:cs typeface="Calibri"/>
              </a:rPr>
              <a:t>indekse</a:t>
            </a:r>
            <a:r>
              <a:rPr dirty="0" sz="1100" spc="-20" b="1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: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86764" y="4364862"/>
            <a:ext cx="5782310" cy="90868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1100">
                <a:latin typeface="Calibri"/>
                <a:cs typeface="Calibri"/>
              </a:rPr>
              <a:t>Prvi </a:t>
            </a:r>
            <a:r>
              <a:rPr dirty="0" sz="1100" spc="-5">
                <a:latin typeface="Calibri"/>
                <a:cs typeface="Calibri"/>
              </a:rPr>
              <a:t>element liste ima vrijednost </a:t>
            </a:r>
            <a:r>
              <a:rPr dirty="0" sz="1100">
                <a:solidFill>
                  <a:srgbClr val="FF0000"/>
                </a:solidFill>
                <a:latin typeface="Calibri"/>
                <a:cs typeface="Calibri"/>
              </a:rPr>
              <a:t>0 </a:t>
            </a:r>
            <a:r>
              <a:rPr dirty="0" sz="1100" spc="-5">
                <a:latin typeface="Calibri"/>
                <a:cs typeface="Calibri"/>
              </a:rPr>
              <a:t>,ako listu čitamo </a:t>
            </a:r>
            <a:r>
              <a:rPr dirty="0" sz="1100">
                <a:latin typeface="Calibri"/>
                <a:cs typeface="Calibri"/>
              </a:rPr>
              <a:t>s </a:t>
            </a:r>
            <a:r>
              <a:rPr dirty="0" sz="1100" spc="-5">
                <a:latin typeface="Calibri"/>
                <a:cs typeface="Calibri"/>
              </a:rPr>
              <a:t>lijeva na</a:t>
            </a:r>
            <a:r>
              <a:rPr dirty="0" sz="1100" spc="4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desno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4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b="1" i="1">
                <a:latin typeface="Calibri"/>
                <a:cs typeface="Calibri"/>
              </a:rPr>
              <a:t>Lista </a:t>
            </a:r>
            <a:r>
              <a:rPr dirty="0" sz="1100" spc="-5" b="1" i="1">
                <a:latin typeface="Calibri"/>
                <a:cs typeface="Calibri"/>
              </a:rPr>
              <a:t>se može čitati </a:t>
            </a:r>
            <a:r>
              <a:rPr dirty="0" sz="1100" b="1" i="1">
                <a:latin typeface="Calibri"/>
                <a:cs typeface="Calibri"/>
              </a:rPr>
              <a:t>i s </a:t>
            </a:r>
            <a:r>
              <a:rPr dirty="0" sz="1100" spc="-5" b="1" i="1">
                <a:latin typeface="Calibri"/>
                <a:cs typeface="Calibri"/>
              </a:rPr>
              <a:t>desna prema lijevo </a:t>
            </a:r>
            <a:r>
              <a:rPr dirty="0" sz="1100" b="1" i="1">
                <a:latin typeface="Calibri"/>
                <a:cs typeface="Calibri"/>
              </a:rPr>
              <a:t>, </a:t>
            </a:r>
            <a:r>
              <a:rPr dirty="0" sz="1100" spc="-5" b="1" i="1">
                <a:latin typeface="Calibri"/>
                <a:cs typeface="Calibri"/>
              </a:rPr>
              <a:t>ali tada indeks ima negativnu vrijednost, prvi član </a:t>
            </a:r>
            <a:r>
              <a:rPr dirty="0" sz="1100" b="1" i="1">
                <a:latin typeface="Calibri"/>
                <a:cs typeface="Calibri"/>
              </a:rPr>
              <a:t>liste</a:t>
            </a:r>
            <a:r>
              <a:rPr dirty="0" sz="1100" spc="130" b="1" i="1">
                <a:latin typeface="Calibri"/>
                <a:cs typeface="Calibri"/>
              </a:rPr>
              <a:t> </a:t>
            </a:r>
            <a:r>
              <a:rPr dirty="0" sz="1100" b="1" i="1">
                <a:latin typeface="Calibri"/>
                <a:cs typeface="Calibri"/>
              </a:rPr>
              <a:t>s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 i="1">
                <a:latin typeface="Calibri"/>
                <a:cs typeface="Calibri"/>
              </a:rPr>
              <a:t>desne </a:t>
            </a:r>
            <a:r>
              <a:rPr dirty="0" sz="1100" b="1" i="1">
                <a:latin typeface="Calibri"/>
                <a:cs typeface="Calibri"/>
              </a:rPr>
              <a:t>strane </a:t>
            </a:r>
            <a:r>
              <a:rPr dirty="0" sz="1100" spc="-5" b="1" i="1">
                <a:latin typeface="Calibri"/>
                <a:cs typeface="Calibri"/>
              </a:rPr>
              <a:t>ima vrijednost</a:t>
            </a:r>
            <a:r>
              <a:rPr dirty="0" sz="1100" spc="15" b="1" i="1">
                <a:latin typeface="Calibri"/>
                <a:cs typeface="Calibri"/>
              </a:rPr>
              <a:t> </a:t>
            </a:r>
            <a:r>
              <a:rPr dirty="0" sz="1100" spc="-5" b="1" i="1">
                <a:solidFill>
                  <a:srgbClr val="FF0000"/>
                </a:solidFill>
                <a:latin typeface="Calibri"/>
                <a:cs typeface="Calibri"/>
              </a:rPr>
              <a:t>-1</a:t>
            </a:r>
            <a:r>
              <a:rPr dirty="0" sz="1100" spc="-5" b="1" i="1">
                <a:latin typeface="Calibri"/>
                <a:cs typeface="Calibri"/>
              </a:rPr>
              <a:t>.</a:t>
            </a:r>
            <a:endParaRPr sz="1100">
              <a:latin typeface="Calibri"/>
              <a:cs typeface="Calibri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/>
        </p:nvGraphicFramePr>
        <p:xfrm>
          <a:off x="899464" y="5371210"/>
          <a:ext cx="4777740" cy="33718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91210"/>
                <a:gridCol w="646429"/>
                <a:gridCol w="631825"/>
                <a:gridCol w="720089"/>
                <a:gridCol w="721995"/>
                <a:gridCol w="630554"/>
                <a:gridCol w="631189"/>
              </a:tblGrid>
              <a:tr h="330707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 b="1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Indeks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00AFEF"/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">
                        <a:lnSpc>
                          <a:spcPts val="1290"/>
                        </a:lnSpc>
                      </a:pPr>
                      <a:r>
                        <a:rPr dirty="0" sz="1100" spc="-5" b="1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-6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00AFE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dirty="0" sz="1100" spc="-5" b="1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-5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00AFE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dirty="0" sz="1100" spc="-5" b="1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-4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00AFE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dirty="0" sz="1100" spc="-5" b="1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--3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00AFE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dirty="0" sz="1100" spc="-5" b="1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-2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00AFEF"/>
                    </a:solidFill>
                  </a:tcPr>
                </a:tc>
                <a:tc>
                  <a:txBody>
                    <a:bodyPr/>
                    <a:lstStyle/>
                    <a:p>
                      <a:pPr algn="ctr" marL="1905">
                        <a:lnSpc>
                          <a:spcPts val="1290"/>
                        </a:lnSpc>
                      </a:pPr>
                      <a:r>
                        <a:rPr dirty="0" sz="1100" spc="-5" b="1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-1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  <a:solidFill>
                      <a:srgbClr val="00AFEF"/>
                    </a:solidFill>
                  </a:tcPr>
                </a:tc>
              </a:tr>
            </a:tbl>
          </a:graphicData>
        </a:graphic>
      </p:graphicFrame>
      <p:sp>
        <p:nvSpPr>
          <p:cNvPr id="6" name="object 6"/>
          <p:cNvSpPr txBox="1"/>
          <p:nvPr/>
        </p:nvSpPr>
        <p:spPr>
          <a:xfrm>
            <a:off x="886764" y="6232016"/>
            <a:ext cx="1583690" cy="23939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1400" spc="-5" b="1">
                <a:latin typeface="Calibri"/>
                <a:cs typeface="Calibri"/>
              </a:rPr>
              <a:t>Ispis elemenata</a:t>
            </a:r>
            <a:r>
              <a:rPr dirty="0" sz="1400" spc="-20" b="1">
                <a:latin typeface="Calibri"/>
                <a:cs typeface="Calibri"/>
              </a:rPr>
              <a:t> </a:t>
            </a:r>
            <a:r>
              <a:rPr dirty="0" sz="1400" spc="-5" b="1">
                <a:latin typeface="Calibri"/>
                <a:cs typeface="Calibri"/>
              </a:rPr>
              <a:t>liste:</a:t>
            </a:r>
            <a:endParaRPr sz="1400">
              <a:latin typeface="Calibri"/>
              <a:cs typeface="Calibri"/>
            </a:endParaRPr>
          </a:p>
        </p:txBody>
      </p:sp>
      <p:graphicFrame>
        <p:nvGraphicFramePr>
          <p:cNvPr id="7" name="object 7"/>
          <p:cNvGraphicFramePr>
            <a:graphicFrameLocks noGrp="1"/>
          </p:cNvGraphicFramePr>
          <p:nvPr/>
        </p:nvGraphicFramePr>
        <p:xfrm>
          <a:off x="899464" y="6572377"/>
          <a:ext cx="5765165" cy="87185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518159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brojevi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=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[3,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42,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12,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19, 30,</a:t>
                      </a:r>
                      <a:r>
                        <a:rPr dirty="0" sz="1100" spc="-4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59]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print(brojevi[0])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Rezultat 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je</a:t>
                      </a:r>
                      <a:r>
                        <a:rPr dirty="0" sz="1100" spc="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3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47472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print(brojevi[1])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Rezultat</a:t>
                      </a:r>
                      <a:r>
                        <a:rPr dirty="0" sz="1100" spc="22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42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8" name="object 8"/>
          <p:cNvSpPr txBox="1"/>
          <p:nvPr/>
        </p:nvSpPr>
        <p:spPr>
          <a:xfrm>
            <a:off x="886764" y="7592948"/>
            <a:ext cx="2604770" cy="23939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400" spc="-5" b="1">
                <a:latin typeface="Calibri"/>
                <a:cs typeface="Calibri"/>
              </a:rPr>
              <a:t>Brisanje pojedinog elementa </a:t>
            </a:r>
            <a:r>
              <a:rPr dirty="0" sz="1400" b="1">
                <a:latin typeface="Calibri"/>
                <a:cs typeface="Calibri"/>
              </a:rPr>
              <a:t>s</a:t>
            </a:r>
            <a:r>
              <a:rPr dirty="0" sz="1400" spc="-5" b="1">
                <a:latin typeface="Calibri"/>
                <a:cs typeface="Calibri"/>
              </a:rPr>
              <a:t> liste</a:t>
            </a:r>
            <a:endParaRPr sz="1400">
              <a:latin typeface="Calibri"/>
              <a:cs typeface="Calibri"/>
            </a:endParaRPr>
          </a:p>
        </p:txBody>
      </p:sp>
      <p:graphicFrame>
        <p:nvGraphicFramePr>
          <p:cNvPr id="9" name="object 9"/>
          <p:cNvGraphicFramePr>
            <a:graphicFrameLocks noGrp="1"/>
          </p:cNvGraphicFramePr>
          <p:nvPr/>
        </p:nvGraphicFramePr>
        <p:xfrm>
          <a:off x="899464" y="7831201"/>
          <a:ext cx="5765165" cy="104330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518160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brojevi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=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[59, 42,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30,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19,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12, 3,</a:t>
                      </a:r>
                      <a:r>
                        <a:rPr dirty="0" sz="1100" spc="-3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199]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print(brojevi[0])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Rezultat</a:t>
                      </a:r>
                      <a:r>
                        <a:rPr dirty="0" sz="1100" spc="23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1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59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518540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brojevi.pop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(0)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print(brojevi)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Rezultat </a:t>
                      </a:r>
                      <a:r>
                        <a:rPr dirty="0" sz="1100" spc="-1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[42,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30, 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19,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12, 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3,</a:t>
                      </a:r>
                      <a:r>
                        <a:rPr dirty="0" sz="1100" spc="-3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199]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10" name="object 10"/>
          <p:cNvSpPr/>
          <p:nvPr/>
        </p:nvSpPr>
        <p:spPr>
          <a:xfrm>
            <a:off x="1013973" y="3493973"/>
            <a:ext cx="4700330" cy="72196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8839"/>
            <a:ext cx="5594350" cy="881316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latin typeface="Calibri"/>
                <a:cs typeface="Calibri"/>
              </a:rPr>
              <a:t>Pitanje 6.</a:t>
            </a:r>
            <a:r>
              <a:rPr dirty="0" sz="1100" spc="-3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</a:t>
            </a:r>
            <a:r>
              <a:rPr dirty="0" sz="1100" spc="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0"/>
              </a:spcBef>
            </a:pP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[10, 10, </a:t>
            </a:r>
            <a:r>
              <a:rPr dirty="0" sz="1100">
                <a:latin typeface="Calibri"/>
                <a:cs typeface="Calibri"/>
              </a:rPr>
              <a:t>9, 12,</a:t>
            </a:r>
            <a:r>
              <a:rPr dirty="0" sz="1100" spc="-4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15]</a:t>
            </a:r>
            <a:endParaRPr sz="1100">
              <a:latin typeface="Calibri"/>
              <a:cs typeface="Calibri"/>
            </a:endParaRPr>
          </a:p>
          <a:p>
            <a:pPr marL="12700" marR="4874895">
              <a:lnSpc>
                <a:spcPct val="101800"/>
              </a:lnSpc>
            </a:pPr>
            <a:r>
              <a:rPr dirty="0" sz="1100" spc="-5">
                <a:latin typeface="Calibri"/>
                <a:cs typeface="Calibri"/>
              </a:rPr>
              <a:t>lista[ -1 </a:t>
            </a:r>
            <a:r>
              <a:rPr dirty="0" sz="1100">
                <a:latin typeface="Calibri"/>
                <a:cs typeface="Calibri"/>
              </a:rPr>
              <a:t>] =</a:t>
            </a:r>
            <a:r>
              <a:rPr dirty="0" sz="1100" spc="-8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0  </a:t>
            </a:r>
            <a:r>
              <a:rPr dirty="0" sz="1100" spc="-5">
                <a:latin typeface="Calibri"/>
                <a:cs typeface="Calibri"/>
              </a:rPr>
              <a:t>print( </a:t>
            </a:r>
            <a:r>
              <a:rPr dirty="0" sz="1100">
                <a:latin typeface="Calibri"/>
                <a:cs typeface="Calibri"/>
              </a:rPr>
              <a:t>lista</a:t>
            </a:r>
            <a:r>
              <a:rPr dirty="0" sz="1100" spc="-3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241300">
              <a:lnSpc>
                <a:spcPct val="100000"/>
              </a:lnSpc>
              <a:spcBef>
                <a:spcPts val="905"/>
              </a:spcBef>
            </a:pPr>
            <a:r>
              <a:rPr dirty="0" sz="1100" spc="-5">
                <a:latin typeface="Calibri"/>
                <a:cs typeface="Calibri"/>
              </a:rPr>
              <a:t>a)    </a:t>
            </a:r>
            <a:r>
              <a:rPr dirty="0" sz="1100">
                <a:latin typeface="Calibri"/>
                <a:cs typeface="Calibri"/>
              </a:rPr>
              <a:t>[10, </a:t>
            </a:r>
            <a:r>
              <a:rPr dirty="0" sz="1100" spc="-5">
                <a:latin typeface="Calibri"/>
                <a:cs typeface="Calibri"/>
              </a:rPr>
              <a:t>10, </a:t>
            </a:r>
            <a:r>
              <a:rPr dirty="0" sz="1100">
                <a:latin typeface="Calibri"/>
                <a:cs typeface="Calibri"/>
              </a:rPr>
              <a:t>9, </a:t>
            </a:r>
            <a:r>
              <a:rPr dirty="0" sz="1100" spc="-5">
                <a:latin typeface="Calibri"/>
                <a:cs typeface="Calibri"/>
              </a:rPr>
              <a:t>12,</a:t>
            </a:r>
            <a:r>
              <a:rPr dirty="0" sz="1100" spc="-1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0]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b)    </a:t>
            </a:r>
            <a:r>
              <a:rPr dirty="0" sz="1100">
                <a:latin typeface="Calibri"/>
                <a:cs typeface="Calibri"/>
              </a:rPr>
              <a:t>[10, </a:t>
            </a:r>
            <a:r>
              <a:rPr dirty="0" sz="1100" spc="-5">
                <a:latin typeface="Calibri"/>
                <a:cs typeface="Calibri"/>
              </a:rPr>
              <a:t>10, </a:t>
            </a:r>
            <a:r>
              <a:rPr dirty="0" sz="1100">
                <a:latin typeface="Calibri"/>
                <a:cs typeface="Calibri"/>
              </a:rPr>
              <a:t>9, 0,</a:t>
            </a:r>
            <a:r>
              <a:rPr dirty="0" sz="1100" spc="-17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15]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10"/>
              </a:spcBef>
            </a:pPr>
            <a:r>
              <a:rPr dirty="0" sz="1100">
                <a:latin typeface="Calibri"/>
                <a:cs typeface="Calibri"/>
              </a:rPr>
              <a:t>c) </a:t>
            </a:r>
            <a:r>
              <a:rPr dirty="0" sz="1100" spc="-5">
                <a:latin typeface="Calibri"/>
                <a:cs typeface="Calibri"/>
              </a:rPr>
              <a:t>[-1, 10, </a:t>
            </a:r>
            <a:r>
              <a:rPr dirty="0" sz="1100">
                <a:latin typeface="Calibri"/>
                <a:cs typeface="Calibri"/>
              </a:rPr>
              <a:t>9, 12,</a:t>
            </a:r>
            <a:r>
              <a:rPr dirty="0" sz="1100" spc="-3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15]</a:t>
            </a:r>
            <a:endParaRPr sz="1100">
              <a:latin typeface="Calibri"/>
              <a:cs typeface="Calibri"/>
            </a:endParaRPr>
          </a:p>
          <a:p>
            <a:pPr marL="469265" marR="31750" indent="-228600">
              <a:lnSpc>
                <a:spcPct val="101800"/>
              </a:lnSpc>
            </a:pPr>
            <a:r>
              <a:rPr dirty="0" sz="1100" spc="-5">
                <a:latin typeface="Calibri"/>
                <a:cs typeface="Calibri"/>
              </a:rPr>
              <a:t>d) </a:t>
            </a:r>
            <a:r>
              <a:rPr dirty="0" sz="1100">
                <a:latin typeface="Calibri"/>
                <a:cs typeface="Calibri"/>
              </a:rPr>
              <a:t>Popis će </a:t>
            </a:r>
            <a:r>
              <a:rPr dirty="0" sz="1100" spc="-5">
                <a:latin typeface="Calibri"/>
                <a:cs typeface="Calibri"/>
              </a:rPr>
              <a:t>ostati nepromijenjen. Element </a:t>
            </a:r>
            <a:r>
              <a:rPr dirty="0" sz="1100">
                <a:latin typeface="Calibri"/>
                <a:cs typeface="Calibri"/>
              </a:rPr>
              <a:t>s </a:t>
            </a:r>
            <a:r>
              <a:rPr dirty="0" sz="1100" spc="-5">
                <a:latin typeface="Calibri"/>
                <a:cs typeface="Calibri"/>
              </a:rPr>
              <a:t>indeksom </a:t>
            </a:r>
            <a:r>
              <a:rPr dirty="0" sz="1100" spc="-10">
                <a:latin typeface="Calibri"/>
                <a:cs typeface="Calibri"/>
              </a:rPr>
              <a:t>-1 </a:t>
            </a:r>
            <a:r>
              <a:rPr dirty="0" sz="1100" spc="-5">
                <a:latin typeface="Calibri"/>
                <a:cs typeface="Calibri"/>
              </a:rPr>
              <a:t>ne postoji, tako da </a:t>
            </a:r>
            <a:r>
              <a:rPr dirty="0" sz="1100" spc="-10">
                <a:latin typeface="Calibri"/>
                <a:cs typeface="Calibri"/>
              </a:rPr>
              <a:t>se </a:t>
            </a:r>
            <a:r>
              <a:rPr dirty="0" sz="1100" spc="-5">
                <a:latin typeface="Calibri"/>
                <a:cs typeface="Calibri"/>
              </a:rPr>
              <a:t>naredba neće  </a:t>
            </a:r>
            <a:r>
              <a:rPr dirty="0" sz="1100">
                <a:latin typeface="Calibri"/>
                <a:cs typeface="Calibri"/>
              </a:rPr>
              <a:t>izvršiti.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10"/>
              </a:spcBef>
            </a:pPr>
            <a:r>
              <a:rPr dirty="0" sz="1100">
                <a:latin typeface="Calibri"/>
                <a:cs typeface="Calibri"/>
              </a:rPr>
              <a:t>Pitanje</a:t>
            </a:r>
            <a:r>
              <a:rPr dirty="0" sz="1100" spc="-1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7.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0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</a:t>
            </a:r>
            <a:r>
              <a:rPr dirty="0" sz="1100" spc="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5"/>
              </a:spcBef>
            </a:pP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[-3, -1, </a:t>
            </a:r>
            <a:r>
              <a:rPr dirty="0" sz="1100">
                <a:latin typeface="Calibri"/>
                <a:cs typeface="Calibri"/>
              </a:rPr>
              <a:t>1, 1]</a:t>
            </a:r>
            <a:endParaRPr sz="1100">
              <a:latin typeface="Calibri"/>
              <a:cs typeface="Calibri"/>
            </a:endParaRPr>
          </a:p>
          <a:p>
            <a:pPr marL="12700" marR="4594225">
              <a:lnSpc>
                <a:spcPct val="101800"/>
              </a:lnSpc>
            </a:pPr>
            <a:r>
              <a:rPr dirty="0" sz="1100" spc="-5">
                <a:latin typeface="Calibri"/>
                <a:cs typeface="Calibri"/>
              </a:rPr>
              <a:t>print( </a:t>
            </a:r>
            <a:r>
              <a:rPr dirty="0" sz="1100">
                <a:latin typeface="Calibri"/>
                <a:cs typeface="Calibri"/>
              </a:rPr>
              <a:t>len( </a:t>
            </a: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)</a:t>
            </a:r>
            <a:r>
              <a:rPr dirty="0" sz="1100" spc="-4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  </a:t>
            </a:r>
            <a:r>
              <a:rPr dirty="0" sz="1100" spc="-5">
                <a:latin typeface="Calibri"/>
                <a:cs typeface="Calibri"/>
              </a:rPr>
              <a:t>Odgovor: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>
                <a:latin typeface="Calibri"/>
                <a:cs typeface="Calibri"/>
              </a:rPr>
              <a:t>Pitanje 8.</a:t>
            </a:r>
            <a:r>
              <a:rPr dirty="0" sz="1100" spc="-3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</a:t>
            </a:r>
            <a:r>
              <a:rPr dirty="0" sz="1100" spc="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 marR="4170045">
              <a:lnSpc>
                <a:spcPct val="101800"/>
              </a:lnSpc>
              <a:spcBef>
                <a:spcPts val="795"/>
              </a:spcBef>
            </a:pPr>
            <a:r>
              <a:rPr dirty="0" sz="1100" spc="-5">
                <a:latin typeface="Calibri"/>
                <a:cs typeface="Calibri"/>
              </a:rPr>
              <a:t>lista1=[4, -2, "pero", "1"]  print( </a:t>
            </a:r>
            <a:r>
              <a:rPr dirty="0" sz="1100">
                <a:latin typeface="Calibri"/>
                <a:cs typeface="Calibri"/>
              </a:rPr>
              <a:t>len( </a:t>
            </a:r>
            <a:r>
              <a:rPr dirty="0" sz="1100" spc="-5">
                <a:latin typeface="Calibri"/>
                <a:cs typeface="Calibri"/>
              </a:rPr>
              <a:t>lista1 </a:t>
            </a:r>
            <a:r>
              <a:rPr dirty="0" sz="1100">
                <a:latin typeface="Calibri"/>
                <a:cs typeface="Calibri"/>
              </a:rPr>
              <a:t>)</a:t>
            </a:r>
            <a:r>
              <a:rPr dirty="0" sz="1100" spc="-1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150">
              <a:latin typeface="Times New Roman"/>
              <a:cs typeface="Times New Roman"/>
            </a:endParaRPr>
          </a:p>
          <a:p>
            <a:pPr marL="469265" indent="-228600">
              <a:lnSpc>
                <a:spcPct val="100000"/>
              </a:lnSpc>
              <a:spcBef>
                <a:spcPts val="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2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0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3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30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4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95"/>
              </a:spcBef>
            </a:pPr>
            <a:r>
              <a:rPr dirty="0" sz="1100">
                <a:latin typeface="Calibri"/>
                <a:cs typeface="Calibri"/>
              </a:rPr>
              <a:t>Pitanje 9.</a:t>
            </a:r>
            <a:r>
              <a:rPr dirty="0" sz="1100" spc="-3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5"/>
              </a:spcBef>
            </a:pPr>
            <a:r>
              <a:rPr dirty="0" sz="1100">
                <a:latin typeface="Calibri"/>
                <a:cs typeface="Calibri"/>
              </a:rPr>
              <a:t>Naveden </a:t>
            </a:r>
            <a:r>
              <a:rPr dirty="0" sz="1100" spc="-10">
                <a:latin typeface="Calibri"/>
                <a:cs typeface="Calibri"/>
              </a:rPr>
              <a:t>je </a:t>
            </a:r>
            <a:r>
              <a:rPr dirty="0" sz="1100">
                <a:latin typeface="Calibri"/>
                <a:cs typeface="Calibri"/>
              </a:rPr>
              <a:t>popis cijena </a:t>
            </a:r>
            <a:r>
              <a:rPr dirty="0" sz="1100" spc="-5">
                <a:latin typeface="Calibri"/>
                <a:cs typeface="Calibri"/>
              </a:rPr>
              <a:t>sladoleda </a:t>
            </a:r>
            <a:r>
              <a:rPr dirty="0" sz="1100">
                <a:latin typeface="Calibri"/>
                <a:cs typeface="Calibri"/>
              </a:rPr>
              <a:t>u </a:t>
            </a:r>
            <a:r>
              <a:rPr dirty="0" sz="1100" spc="-5">
                <a:latin typeface="Calibri"/>
                <a:cs typeface="Calibri"/>
              </a:rPr>
              <a:t>jednoj trgovini. Kojom naredbom </a:t>
            </a:r>
            <a:r>
              <a:rPr dirty="0" sz="1100">
                <a:latin typeface="Calibri"/>
                <a:cs typeface="Calibri"/>
              </a:rPr>
              <a:t>možete </a:t>
            </a:r>
            <a:r>
              <a:rPr dirty="0" sz="1100" spc="-5">
                <a:latin typeface="Calibri"/>
                <a:cs typeface="Calibri"/>
              </a:rPr>
              <a:t>dobiti najnižu</a:t>
            </a:r>
            <a:r>
              <a:rPr dirty="0" sz="1100" spc="9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cijenu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sladoleda?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[87, 74, </a:t>
            </a:r>
            <a:r>
              <a:rPr dirty="0" sz="1100">
                <a:latin typeface="Calibri"/>
                <a:cs typeface="Calibri"/>
              </a:rPr>
              <a:t>25, </a:t>
            </a:r>
            <a:r>
              <a:rPr dirty="0" sz="1100" spc="-5">
                <a:latin typeface="Calibri"/>
                <a:cs typeface="Calibri"/>
              </a:rPr>
              <a:t>26,</a:t>
            </a:r>
            <a:r>
              <a:rPr dirty="0" sz="1100" spc="-4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46]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830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min</a:t>
            </a:r>
            <a:r>
              <a:rPr dirty="0" sz="1100" spc="-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(popis)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lista [-1]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0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popis</a:t>
            </a:r>
            <a:r>
              <a:rPr dirty="0" sz="1100" spc="-9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[0]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popis</a:t>
            </a:r>
            <a:r>
              <a:rPr dirty="0" sz="1100" spc="-9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[1]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00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10.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 marR="3078480">
              <a:lnSpc>
                <a:spcPct val="161800"/>
              </a:lnSpc>
              <a:spcBef>
                <a:spcPts val="10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 </a:t>
            </a:r>
            <a:r>
              <a:rPr dirty="0" sz="1100">
                <a:latin typeface="Calibri"/>
                <a:cs typeface="Calibri"/>
              </a:rPr>
              <a:t>koda?  </a:t>
            </a:r>
            <a:r>
              <a:rPr dirty="0" sz="1100" spc="-5">
                <a:latin typeface="Calibri"/>
                <a:cs typeface="Calibri"/>
              </a:rPr>
              <a:t>lista=[4, </a:t>
            </a:r>
            <a:r>
              <a:rPr dirty="0" sz="1100">
                <a:latin typeface="Calibri"/>
                <a:cs typeface="Calibri"/>
              </a:rPr>
              <a:t>1, 3,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-5]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print( sum( </a:t>
            </a:r>
            <a:r>
              <a:rPr dirty="0" sz="1100">
                <a:latin typeface="Calibri"/>
                <a:cs typeface="Calibri"/>
              </a:rPr>
              <a:t>lista ) / len( </a:t>
            </a: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)</a:t>
            </a:r>
            <a:r>
              <a:rPr dirty="0" sz="1100" spc="-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a)</a:t>
            </a:r>
            <a:r>
              <a:rPr dirty="0" sz="1100" spc="19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0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b)</a:t>
            </a:r>
            <a:r>
              <a:rPr dirty="0" sz="1100" spc="14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0.75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0"/>
              </a:spcBef>
            </a:pPr>
            <a:r>
              <a:rPr dirty="0" sz="1100">
                <a:latin typeface="Calibri"/>
                <a:cs typeface="Calibri"/>
              </a:rPr>
              <a:t>c)</a:t>
            </a:r>
            <a:r>
              <a:rPr dirty="0" sz="1100" spc="24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3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1151889"/>
            <a:ext cx="4970780" cy="775715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latin typeface="Calibri"/>
                <a:cs typeface="Calibri"/>
              </a:rPr>
              <a:t>Pitanje</a:t>
            </a:r>
            <a:r>
              <a:rPr dirty="0" sz="1100" spc="-1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11.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 spc="-5">
                <a:latin typeface="Calibri"/>
                <a:cs typeface="Calibri"/>
              </a:rPr>
              <a:t>Kojom ugrađenom funkcijom </a:t>
            </a:r>
            <a:r>
              <a:rPr dirty="0" sz="1100">
                <a:latin typeface="Calibri"/>
                <a:cs typeface="Calibri"/>
              </a:rPr>
              <a:t>u </a:t>
            </a:r>
            <a:r>
              <a:rPr dirty="0" sz="1100" spc="-5">
                <a:latin typeface="Calibri"/>
                <a:cs typeface="Calibri"/>
              </a:rPr>
              <a:t>pythonu možemo sortirati </a:t>
            </a:r>
            <a:r>
              <a:rPr dirty="0" sz="1100">
                <a:latin typeface="Calibri"/>
                <a:cs typeface="Calibri"/>
              </a:rPr>
              <a:t>list</a:t>
            </a:r>
            <a:r>
              <a:rPr dirty="0" sz="1100" spc="1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?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815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sorted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min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max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sort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94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12.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5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</a:t>
            </a:r>
            <a:r>
              <a:rPr dirty="0" sz="1100" spc="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0"/>
              </a:spcBef>
            </a:pPr>
            <a:r>
              <a:rPr dirty="0" sz="1100" spc="-5">
                <a:latin typeface="Calibri"/>
                <a:cs typeface="Calibri"/>
              </a:rPr>
              <a:t>voce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[50, </a:t>
            </a:r>
            <a:r>
              <a:rPr dirty="0" sz="1100">
                <a:latin typeface="Calibri"/>
                <a:cs typeface="Calibri"/>
              </a:rPr>
              <a:t>40, </a:t>
            </a:r>
            <a:r>
              <a:rPr dirty="0" sz="1100" spc="-5">
                <a:latin typeface="Calibri"/>
                <a:cs typeface="Calibri"/>
              </a:rPr>
              <a:t>45, </a:t>
            </a:r>
            <a:r>
              <a:rPr dirty="0" sz="1100">
                <a:latin typeface="Calibri"/>
                <a:cs typeface="Calibri"/>
              </a:rPr>
              <a:t>80,</a:t>
            </a:r>
            <a:r>
              <a:rPr dirty="0" sz="1100" spc="-4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65]</a:t>
            </a:r>
            <a:endParaRPr sz="1100">
              <a:latin typeface="Calibri"/>
              <a:cs typeface="Calibri"/>
            </a:endParaRPr>
          </a:p>
          <a:p>
            <a:pPr marL="12700" marR="3843654">
              <a:lnSpc>
                <a:spcPts val="1350"/>
              </a:lnSpc>
              <a:spcBef>
                <a:spcPts val="40"/>
              </a:spcBef>
            </a:pPr>
            <a:r>
              <a:rPr dirty="0" sz="1100">
                <a:latin typeface="Calibri"/>
                <a:cs typeface="Calibri"/>
              </a:rPr>
              <a:t>cijena = </a:t>
            </a:r>
            <a:r>
              <a:rPr dirty="0" sz="1100" spc="-5">
                <a:latin typeface="Calibri"/>
                <a:cs typeface="Calibri"/>
              </a:rPr>
              <a:t>sort( voce</a:t>
            </a:r>
            <a:r>
              <a:rPr dirty="0" sz="1100" spc="-6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  </a:t>
            </a:r>
            <a:r>
              <a:rPr dirty="0" sz="1100" spc="-5">
                <a:latin typeface="Calibri"/>
                <a:cs typeface="Calibri"/>
              </a:rPr>
              <a:t>print( </a:t>
            </a:r>
            <a:r>
              <a:rPr dirty="0" sz="1100">
                <a:latin typeface="Calibri"/>
                <a:cs typeface="Calibri"/>
              </a:rPr>
              <a:t>cijena</a:t>
            </a:r>
            <a:r>
              <a:rPr dirty="0" sz="1100" spc="-1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241300">
              <a:lnSpc>
                <a:spcPct val="100000"/>
              </a:lnSpc>
              <a:spcBef>
                <a:spcPts val="855"/>
              </a:spcBef>
            </a:pPr>
            <a:r>
              <a:rPr dirty="0" sz="1100" spc="-5">
                <a:latin typeface="Calibri"/>
                <a:cs typeface="Calibri"/>
              </a:rPr>
              <a:t>a)    </a:t>
            </a:r>
            <a:r>
              <a:rPr dirty="0" sz="1100">
                <a:latin typeface="Calibri"/>
                <a:cs typeface="Calibri"/>
              </a:rPr>
              <a:t>[50, </a:t>
            </a:r>
            <a:r>
              <a:rPr dirty="0" sz="1100" spc="-5">
                <a:latin typeface="Calibri"/>
                <a:cs typeface="Calibri"/>
              </a:rPr>
              <a:t>40, 45, 80,</a:t>
            </a:r>
            <a:r>
              <a:rPr dirty="0" sz="1100" spc="-10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65]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15"/>
              </a:spcBef>
            </a:pPr>
            <a:r>
              <a:rPr dirty="0" sz="1100" spc="-5">
                <a:latin typeface="Calibri"/>
                <a:cs typeface="Calibri"/>
              </a:rPr>
              <a:t>b)    </a:t>
            </a:r>
            <a:r>
              <a:rPr dirty="0" sz="1100">
                <a:latin typeface="Calibri"/>
                <a:cs typeface="Calibri"/>
              </a:rPr>
              <a:t>[40, </a:t>
            </a:r>
            <a:r>
              <a:rPr dirty="0" sz="1100" spc="-5">
                <a:latin typeface="Calibri"/>
                <a:cs typeface="Calibri"/>
              </a:rPr>
              <a:t>45, 50, 65,</a:t>
            </a:r>
            <a:r>
              <a:rPr dirty="0" sz="1100" spc="-14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80]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0"/>
              </a:spcBef>
            </a:pPr>
            <a:r>
              <a:rPr dirty="0" sz="1100">
                <a:latin typeface="Calibri"/>
                <a:cs typeface="Calibri"/>
              </a:rPr>
              <a:t>c) [2, 0, 1, 4,</a:t>
            </a:r>
            <a:r>
              <a:rPr dirty="0" sz="1100" spc="-5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3]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10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13.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</a:t>
            </a:r>
            <a:r>
              <a:rPr dirty="0" sz="1100" spc="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 spc="-5">
                <a:latin typeface="Calibri"/>
                <a:cs typeface="Calibri"/>
              </a:rPr>
              <a:t>povrce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[73, 162, 154, 142, </a:t>
            </a:r>
            <a:r>
              <a:rPr dirty="0" sz="1100">
                <a:latin typeface="Calibri"/>
                <a:cs typeface="Calibri"/>
              </a:rPr>
              <a:t>172, </a:t>
            </a:r>
            <a:r>
              <a:rPr dirty="0" sz="1100" spc="-5">
                <a:latin typeface="Calibri"/>
                <a:cs typeface="Calibri"/>
              </a:rPr>
              <a:t>75,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80]</a:t>
            </a:r>
            <a:endParaRPr sz="1100">
              <a:latin typeface="Calibri"/>
              <a:cs typeface="Calibri"/>
            </a:endParaRPr>
          </a:p>
          <a:p>
            <a:pPr marL="12700" marR="3508375">
              <a:lnSpc>
                <a:spcPct val="101800"/>
              </a:lnSpc>
            </a:pPr>
            <a:r>
              <a:rPr dirty="0" sz="1100">
                <a:latin typeface="Calibri"/>
                <a:cs typeface="Calibri"/>
              </a:rPr>
              <a:t>cijena = </a:t>
            </a:r>
            <a:r>
              <a:rPr dirty="0" sz="1100" spc="-5">
                <a:latin typeface="Calibri"/>
                <a:cs typeface="Calibri"/>
              </a:rPr>
              <a:t>sort(povrce)  print(sum( </a:t>
            </a:r>
            <a:r>
              <a:rPr dirty="0" sz="1100">
                <a:latin typeface="Calibri"/>
                <a:cs typeface="Calibri"/>
              </a:rPr>
              <a:t>cijena[0 : 4] )</a:t>
            </a:r>
            <a:r>
              <a:rPr dirty="0" sz="1100" spc="-8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241300">
              <a:lnSpc>
                <a:spcPct val="100000"/>
              </a:lnSpc>
              <a:spcBef>
                <a:spcPts val="894"/>
              </a:spcBef>
            </a:pPr>
            <a:r>
              <a:rPr dirty="0" sz="1100" spc="-5">
                <a:latin typeface="Calibri"/>
                <a:cs typeface="Calibri"/>
              </a:rPr>
              <a:t>a)  </a:t>
            </a:r>
            <a:r>
              <a:rPr dirty="0" sz="1100" spc="114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531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b)  </a:t>
            </a:r>
            <a:r>
              <a:rPr dirty="0" sz="1100" spc="6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710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latin typeface="Calibri"/>
                <a:cs typeface="Calibri"/>
              </a:rPr>
              <a:t>c)  </a:t>
            </a:r>
            <a:r>
              <a:rPr dirty="0" sz="1100" spc="16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370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05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14.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</a:t>
            </a:r>
            <a:r>
              <a:rPr dirty="0" sz="1100" spc="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 spc="-5">
                <a:latin typeface="Calibri"/>
                <a:cs typeface="Calibri"/>
              </a:rPr>
              <a:t>sladoled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[77, 140, 174, 54, </a:t>
            </a:r>
            <a:r>
              <a:rPr dirty="0" sz="1100">
                <a:latin typeface="Calibri"/>
                <a:cs typeface="Calibri"/>
              </a:rPr>
              <a:t>59, </a:t>
            </a:r>
            <a:r>
              <a:rPr dirty="0" sz="1100" spc="-5">
                <a:latin typeface="Calibri"/>
                <a:cs typeface="Calibri"/>
              </a:rPr>
              <a:t>194,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105]</a:t>
            </a:r>
            <a:endParaRPr sz="1100">
              <a:latin typeface="Calibri"/>
              <a:cs typeface="Calibri"/>
            </a:endParaRPr>
          </a:p>
          <a:p>
            <a:pPr marL="12700" marR="3696970">
              <a:lnSpc>
                <a:spcPts val="1340"/>
              </a:lnSpc>
              <a:spcBef>
                <a:spcPts val="40"/>
              </a:spcBef>
            </a:pPr>
            <a:r>
              <a:rPr dirty="0" sz="1100">
                <a:latin typeface="Calibri"/>
                <a:cs typeface="Calibri"/>
              </a:rPr>
              <a:t>cijena =</a:t>
            </a:r>
            <a:r>
              <a:rPr dirty="0" sz="1100" spc="-5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sort(sladoled)  print( cijena[-3 </a:t>
            </a:r>
            <a:r>
              <a:rPr dirty="0" sz="1100">
                <a:latin typeface="Calibri"/>
                <a:cs typeface="Calibri"/>
              </a:rPr>
              <a:t>: ]</a:t>
            </a:r>
            <a:r>
              <a:rPr dirty="0" sz="1100" spc="-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469265" indent="-228600">
              <a:lnSpc>
                <a:spcPct val="100000"/>
              </a:lnSpc>
              <a:spcBef>
                <a:spcPts val="860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Cijene </a:t>
            </a:r>
            <a:r>
              <a:rPr dirty="0" sz="1100">
                <a:latin typeface="Calibri"/>
                <a:cs typeface="Calibri"/>
              </a:rPr>
              <a:t>tri </a:t>
            </a:r>
            <a:r>
              <a:rPr dirty="0" sz="1100" spc="-5">
                <a:latin typeface="Calibri"/>
                <a:cs typeface="Calibri"/>
              </a:rPr>
              <a:t>najskuplje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sladoleda.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30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Cijene četiri najskuplja</a:t>
            </a:r>
            <a:r>
              <a:rPr dirty="0" sz="1100" spc="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sladoleda.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Cijena najjeftinijeg</a:t>
            </a:r>
            <a:r>
              <a:rPr dirty="0" sz="110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sladoleda.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0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Posljednja naredba nije ispravno napisana, pa će </a:t>
            </a:r>
            <a:r>
              <a:rPr dirty="0" sz="1100">
                <a:latin typeface="Calibri"/>
                <a:cs typeface="Calibri"/>
              </a:rPr>
              <a:t>Python </a:t>
            </a:r>
            <a:r>
              <a:rPr dirty="0" sz="1100" spc="-5">
                <a:latin typeface="Calibri"/>
                <a:cs typeface="Calibri"/>
              </a:rPr>
              <a:t>dati poruku </a:t>
            </a:r>
            <a:r>
              <a:rPr dirty="0" sz="1100">
                <a:latin typeface="Calibri"/>
                <a:cs typeface="Calibri"/>
              </a:rPr>
              <a:t>o</a:t>
            </a:r>
            <a:r>
              <a:rPr dirty="0" sz="1100" spc="12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pogrešci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8839"/>
            <a:ext cx="4977765" cy="404431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15.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</a:t>
            </a:r>
            <a:r>
              <a:rPr dirty="0" sz="1100" spc="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0"/>
              </a:spcBef>
            </a:pPr>
            <a:r>
              <a:rPr dirty="0" sz="1100" spc="-5">
                <a:latin typeface="Calibri"/>
                <a:cs typeface="Calibri"/>
              </a:rPr>
              <a:t>sladoled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[183, 105, 106, 136, 151, 166,</a:t>
            </a:r>
            <a:r>
              <a:rPr dirty="0" sz="1100" spc="-5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124]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0"/>
              </a:spcBef>
            </a:pPr>
            <a:r>
              <a:rPr dirty="0" sz="1100" spc="-5">
                <a:latin typeface="Calibri"/>
                <a:cs typeface="Calibri"/>
              </a:rPr>
              <a:t>print( sort(sladoled)[0 </a:t>
            </a:r>
            <a:r>
              <a:rPr dirty="0" sz="1100">
                <a:latin typeface="Calibri"/>
                <a:cs typeface="Calibri"/>
              </a:rPr>
              <a:t>: 4]</a:t>
            </a:r>
            <a:r>
              <a:rPr dirty="0" sz="1100" spc="-1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241300">
              <a:lnSpc>
                <a:spcPct val="100000"/>
              </a:lnSpc>
              <a:spcBef>
                <a:spcPts val="910"/>
              </a:spcBef>
            </a:pPr>
            <a:r>
              <a:rPr dirty="0" sz="1100" spc="-5">
                <a:latin typeface="Calibri"/>
                <a:cs typeface="Calibri"/>
              </a:rPr>
              <a:t>a)    [105, 106, 124,</a:t>
            </a:r>
            <a:r>
              <a:rPr dirty="0" sz="1100" spc="-7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136]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b)    [105, 106, 136,</a:t>
            </a:r>
            <a:r>
              <a:rPr dirty="0" sz="1100" spc="-13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183]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latin typeface="Calibri"/>
                <a:cs typeface="Calibri"/>
              </a:rPr>
              <a:t>c)    </a:t>
            </a:r>
            <a:r>
              <a:rPr dirty="0" sz="1100" spc="-5">
                <a:latin typeface="Calibri"/>
                <a:cs typeface="Calibri"/>
              </a:rPr>
              <a:t>[105, 106, 124, 136,</a:t>
            </a:r>
            <a:r>
              <a:rPr dirty="0" sz="1100" spc="-3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151]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10"/>
              </a:spcBef>
            </a:pPr>
            <a:r>
              <a:rPr dirty="0" sz="1100" spc="-5">
                <a:latin typeface="Calibri"/>
                <a:cs typeface="Calibri"/>
              </a:rPr>
              <a:t>d)    [105, 106, 136, 151,</a:t>
            </a:r>
            <a:r>
              <a:rPr dirty="0" sz="1100" spc="-114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183]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latin typeface="Calibri"/>
                <a:cs typeface="Calibri"/>
              </a:rPr>
              <a:t>e) </a:t>
            </a:r>
            <a:r>
              <a:rPr dirty="0" sz="1100" spc="-5">
                <a:latin typeface="Calibri"/>
                <a:cs typeface="Calibri"/>
              </a:rPr>
              <a:t>Posljednja naredba </a:t>
            </a:r>
            <a:r>
              <a:rPr dirty="0" sz="1100" spc="-10">
                <a:latin typeface="Calibri"/>
                <a:cs typeface="Calibri"/>
              </a:rPr>
              <a:t>je </a:t>
            </a:r>
            <a:r>
              <a:rPr dirty="0" sz="1100" spc="-5">
                <a:latin typeface="Calibri"/>
                <a:cs typeface="Calibri"/>
              </a:rPr>
              <a:t>pogrešno napisana, pa </a:t>
            </a:r>
            <a:r>
              <a:rPr dirty="0" sz="1100">
                <a:latin typeface="Calibri"/>
                <a:cs typeface="Calibri"/>
              </a:rPr>
              <a:t>će </a:t>
            </a:r>
            <a:r>
              <a:rPr dirty="0" sz="1100" spc="-5">
                <a:latin typeface="Calibri"/>
                <a:cs typeface="Calibri"/>
              </a:rPr>
              <a:t>Python dati </a:t>
            </a:r>
            <a:r>
              <a:rPr dirty="0" sz="1100">
                <a:latin typeface="Calibri"/>
                <a:cs typeface="Calibri"/>
              </a:rPr>
              <a:t>poruku o </a:t>
            </a:r>
            <a:r>
              <a:rPr dirty="0" sz="1100" spc="-5">
                <a:latin typeface="Calibri"/>
                <a:cs typeface="Calibri"/>
              </a:rPr>
              <a:t>pogrešci</a:t>
            </a:r>
            <a:r>
              <a:rPr dirty="0" sz="1100" spc="3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05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16.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 marL="12700" marR="2462530">
              <a:lnSpc>
                <a:spcPct val="162000"/>
              </a:lnSpc>
              <a:spcBef>
                <a:spcPts val="10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 </a:t>
            </a:r>
            <a:r>
              <a:rPr dirty="0" sz="1100">
                <a:latin typeface="Calibri"/>
                <a:cs typeface="Calibri"/>
              </a:rPr>
              <a:t>koda?  </a:t>
            </a:r>
            <a:r>
              <a:rPr dirty="0" sz="1100" spc="-5">
                <a:latin typeface="Calibri"/>
                <a:cs typeface="Calibri"/>
              </a:rPr>
              <a:t>sladoled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[171, 148, 50, 50, </a:t>
            </a:r>
            <a:r>
              <a:rPr dirty="0" sz="1100">
                <a:latin typeface="Calibri"/>
                <a:cs typeface="Calibri"/>
              </a:rPr>
              <a:t>126, </a:t>
            </a:r>
            <a:r>
              <a:rPr dirty="0" sz="1100" spc="-5">
                <a:latin typeface="Calibri"/>
                <a:cs typeface="Calibri"/>
              </a:rPr>
              <a:t>142,</a:t>
            </a:r>
            <a:r>
              <a:rPr dirty="0" sz="1100" spc="-1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178]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print( sort( sladoled[0 </a:t>
            </a:r>
            <a:r>
              <a:rPr dirty="0" sz="1100">
                <a:latin typeface="Calibri"/>
                <a:cs typeface="Calibri"/>
              </a:rPr>
              <a:t>: 4] )</a:t>
            </a:r>
            <a:r>
              <a:rPr dirty="0" sz="1100" spc="-3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241300">
              <a:lnSpc>
                <a:spcPct val="100000"/>
              </a:lnSpc>
            </a:pPr>
            <a:r>
              <a:rPr dirty="0" sz="1100" spc="-5">
                <a:latin typeface="Calibri"/>
                <a:cs typeface="Calibri"/>
              </a:rPr>
              <a:t>a)    </a:t>
            </a:r>
            <a:r>
              <a:rPr dirty="0" sz="1100">
                <a:latin typeface="Calibri"/>
                <a:cs typeface="Calibri"/>
              </a:rPr>
              <a:t>[50, </a:t>
            </a:r>
            <a:r>
              <a:rPr dirty="0" sz="1100" spc="-5">
                <a:latin typeface="Calibri"/>
                <a:cs typeface="Calibri"/>
              </a:rPr>
              <a:t>50, 126,</a:t>
            </a:r>
            <a:r>
              <a:rPr dirty="0" sz="1100" spc="-10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142]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b)    </a:t>
            </a:r>
            <a:r>
              <a:rPr dirty="0" sz="1100">
                <a:latin typeface="Calibri"/>
                <a:cs typeface="Calibri"/>
              </a:rPr>
              <a:t>[50, </a:t>
            </a:r>
            <a:r>
              <a:rPr dirty="0" sz="1100" spc="-5">
                <a:latin typeface="Calibri"/>
                <a:cs typeface="Calibri"/>
              </a:rPr>
              <a:t>50, 148,</a:t>
            </a:r>
            <a:r>
              <a:rPr dirty="0" sz="1100" spc="-15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171]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10"/>
              </a:spcBef>
            </a:pPr>
            <a:r>
              <a:rPr dirty="0" sz="1100">
                <a:latin typeface="Calibri"/>
                <a:cs typeface="Calibri"/>
              </a:rPr>
              <a:t>c)    [50, </a:t>
            </a:r>
            <a:r>
              <a:rPr dirty="0" sz="1100" spc="-5">
                <a:latin typeface="Calibri"/>
                <a:cs typeface="Calibri"/>
              </a:rPr>
              <a:t>50, 126, 142,</a:t>
            </a:r>
            <a:r>
              <a:rPr dirty="0" sz="1100" spc="-5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148]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d)    </a:t>
            </a:r>
            <a:r>
              <a:rPr dirty="0" sz="1100">
                <a:latin typeface="Calibri"/>
                <a:cs typeface="Calibri"/>
              </a:rPr>
              <a:t>[50, </a:t>
            </a:r>
            <a:r>
              <a:rPr dirty="0" sz="1100" spc="-5">
                <a:latin typeface="Calibri"/>
                <a:cs typeface="Calibri"/>
              </a:rPr>
              <a:t>50, 126, 148,</a:t>
            </a:r>
            <a:r>
              <a:rPr dirty="0" sz="1100" spc="-13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171]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86764" y="5445378"/>
            <a:ext cx="5534660" cy="363283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17.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['Marko Marković', </a:t>
            </a:r>
            <a:r>
              <a:rPr dirty="0" sz="1100">
                <a:latin typeface="Calibri"/>
                <a:cs typeface="Calibri"/>
              </a:rPr>
              <a:t>'Ivan Ivić', </a:t>
            </a:r>
            <a:r>
              <a:rPr dirty="0" sz="1100" spc="-5">
                <a:latin typeface="Calibri"/>
                <a:cs typeface="Calibri"/>
              </a:rPr>
              <a:t>'Petar Petić', </a:t>
            </a:r>
            <a:r>
              <a:rPr dirty="0" sz="1100">
                <a:latin typeface="Calibri"/>
                <a:cs typeface="Calibri"/>
              </a:rPr>
              <a:t>'Ivan </a:t>
            </a:r>
            <a:r>
              <a:rPr dirty="0" sz="1100" spc="-5">
                <a:latin typeface="Calibri"/>
                <a:cs typeface="Calibri"/>
              </a:rPr>
              <a:t>Tot', 'Mario Car', </a:t>
            </a:r>
            <a:r>
              <a:rPr dirty="0" sz="1100">
                <a:latin typeface="Calibri"/>
                <a:cs typeface="Calibri"/>
              </a:rPr>
              <a:t>'Ivan</a:t>
            </a:r>
            <a:r>
              <a:rPr dirty="0" sz="1100" spc="3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Nađ']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>
                <a:latin typeface="Calibri"/>
                <a:cs typeface="Calibri"/>
              </a:rPr>
              <a:t>Definirali </a:t>
            </a:r>
            <a:r>
              <a:rPr dirty="0" sz="1100" spc="-5">
                <a:latin typeface="Calibri"/>
                <a:cs typeface="Calibri"/>
              </a:rPr>
              <a:t>smo </a:t>
            </a:r>
            <a:r>
              <a:rPr dirty="0" sz="1100">
                <a:latin typeface="Calibri"/>
                <a:cs typeface="Calibri"/>
              </a:rPr>
              <a:t>listu s </a:t>
            </a:r>
            <a:r>
              <a:rPr dirty="0" sz="1100" spc="-5">
                <a:latin typeface="Calibri"/>
                <a:cs typeface="Calibri"/>
              </a:rPr>
              <a:t>popisom učenika kako su navedeni </a:t>
            </a:r>
            <a:r>
              <a:rPr dirty="0" sz="1100">
                <a:latin typeface="Calibri"/>
                <a:cs typeface="Calibri"/>
              </a:rPr>
              <a:t>u dnevniku, </a:t>
            </a:r>
            <a:r>
              <a:rPr dirty="0" sz="1100" spc="-5">
                <a:latin typeface="Calibri"/>
                <a:cs typeface="Calibri"/>
              </a:rPr>
              <a:t>kojom naredbom biste</a:t>
            </a:r>
            <a:r>
              <a:rPr dirty="0" sz="1100" spc="5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dobili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0"/>
              </a:spcBef>
            </a:pPr>
            <a:r>
              <a:rPr dirty="0" sz="1100">
                <a:latin typeface="Calibri"/>
                <a:cs typeface="Calibri"/>
              </a:rPr>
              <a:t>broj u </a:t>
            </a:r>
            <a:r>
              <a:rPr dirty="0" sz="1100" spc="-5">
                <a:latin typeface="Calibri"/>
                <a:cs typeface="Calibri"/>
              </a:rPr>
              <a:t>dnevniku na kojem se nalazi </a:t>
            </a:r>
            <a:r>
              <a:rPr dirty="0" sz="1100">
                <a:latin typeface="Calibri"/>
                <a:cs typeface="Calibri"/>
              </a:rPr>
              <a:t>Ivan</a:t>
            </a:r>
            <a:r>
              <a:rPr dirty="0" sz="1100" spc="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Tot.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820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lista.index ("Ivan Tot") </a:t>
            </a:r>
            <a:r>
              <a:rPr dirty="0" sz="1100">
                <a:latin typeface="Calibri"/>
                <a:cs typeface="Calibri"/>
              </a:rPr>
              <a:t>+ 1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0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lista.find </a:t>
            </a:r>
            <a:r>
              <a:rPr dirty="0" sz="1100">
                <a:latin typeface="Calibri"/>
                <a:cs typeface="Calibri"/>
              </a:rPr>
              <a:t>("Ivan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Tot")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lista.index ("Ivan Tot")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94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18.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izvođenja sljedećeg</a:t>
            </a:r>
            <a:r>
              <a:rPr dirty="0" sz="1100" spc="3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programa?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>
                <a:latin typeface="Calibri"/>
                <a:cs typeface="Calibri"/>
              </a:rPr>
              <a:t>l= </a:t>
            </a:r>
            <a:r>
              <a:rPr dirty="0" sz="1100" spc="-5">
                <a:latin typeface="Calibri"/>
                <a:cs typeface="Calibri"/>
              </a:rPr>
              <a:t>['Marko Marković', </a:t>
            </a:r>
            <a:r>
              <a:rPr dirty="0" sz="1100">
                <a:latin typeface="Calibri"/>
                <a:cs typeface="Calibri"/>
              </a:rPr>
              <a:t>'Ivan Ivić', </a:t>
            </a:r>
            <a:r>
              <a:rPr dirty="0" sz="1100" spc="-5">
                <a:latin typeface="Calibri"/>
                <a:cs typeface="Calibri"/>
              </a:rPr>
              <a:t>'Petar </a:t>
            </a:r>
            <a:r>
              <a:rPr dirty="0" sz="1100">
                <a:latin typeface="Calibri"/>
                <a:cs typeface="Calibri"/>
              </a:rPr>
              <a:t>Petić', 'Ivan </a:t>
            </a:r>
            <a:r>
              <a:rPr dirty="0" sz="1100" spc="-5">
                <a:latin typeface="Calibri"/>
                <a:cs typeface="Calibri"/>
              </a:rPr>
              <a:t>Tot', 'Mario Car', 'Ivan </a:t>
            </a:r>
            <a:r>
              <a:rPr dirty="0" sz="1100">
                <a:latin typeface="Calibri"/>
                <a:cs typeface="Calibri"/>
              </a:rPr>
              <a:t>Nađ']</a:t>
            </a:r>
            <a:endParaRPr sz="1100">
              <a:latin typeface="Calibri"/>
              <a:cs typeface="Calibri"/>
            </a:endParaRPr>
          </a:p>
          <a:p>
            <a:pPr marL="12700" marR="4118610">
              <a:lnSpc>
                <a:spcPct val="101800"/>
              </a:lnSpc>
            </a:pPr>
            <a:r>
              <a:rPr dirty="0" sz="1100">
                <a:latin typeface="Calibri"/>
                <a:cs typeface="Calibri"/>
              </a:rPr>
              <a:t>k = </a:t>
            </a:r>
            <a:r>
              <a:rPr dirty="0" sz="1100" spc="-5">
                <a:latin typeface="Calibri"/>
                <a:cs typeface="Calibri"/>
              </a:rPr>
              <a:t>l.index( "Mario Car" </a:t>
            </a:r>
            <a:r>
              <a:rPr dirty="0" sz="1100">
                <a:latin typeface="Calibri"/>
                <a:cs typeface="Calibri"/>
              </a:rPr>
              <a:t>)  </a:t>
            </a:r>
            <a:r>
              <a:rPr dirty="0" sz="1100" spc="-5">
                <a:latin typeface="Calibri"/>
                <a:cs typeface="Calibri"/>
              </a:rPr>
              <a:t>print( </a:t>
            </a:r>
            <a:r>
              <a:rPr dirty="0" sz="1100">
                <a:latin typeface="Calibri"/>
                <a:cs typeface="Calibri"/>
              </a:rPr>
              <a:t>l[ k-1 ]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469265" indent="-228600">
              <a:lnSpc>
                <a:spcPct val="100000"/>
              </a:lnSpc>
              <a:spcBef>
                <a:spcPts val="910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Marko</a:t>
            </a:r>
            <a:r>
              <a:rPr dirty="0" sz="1100" spc="-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Marković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Ivan</a:t>
            </a:r>
            <a:r>
              <a:rPr dirty="0" sz="1100" spc="-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Nađ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10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Ivan</a:t>
            </a:r>
            <a:r>
              <a:rPr dirty="0" sz="1100" spc="-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Ivić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8839"/>
            <a:ext cx="4478655" cy="107950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19.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izvođenja sljedećeg</a:t>
            </a:r>
            <a:r>
              <a:rPr dirty="0" sz="1100" spc="2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programa?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0"/>
              </a:spcBef>
            </a:pPr>
            <a:r>
              <a:rPr dirty="0" sz="1100">
                <a:latin typeface="Calibri"/>
                <a:cs typeface="Calibri"/>
              </a:rPr>
              <a:t>l= </a:t>
            </a:r>
            <a:r>
              <a:rPr dirty="0" sz="1100" spc="-5">
                <a:latin typeface="Calibri"/>
                <a:cs typeface="Calibri"/>
              </a:rPr>
              <a:t>['Marko Marković', </a:t>
            </a:r>
            <a:r>
              <a:rPr dirty="0" sz="1100">
                <a:latin typeface="Calibri"/>
                <a:cs typeface="Calibri"/>
              </a:rPr>
              <a:t>'Ivan Ivić', </a:t>
            </a:r>
            <a:r>
              <a:rPr dirty="0" sz="1100" spc="-5">
                <a:latin typeface="Calibri"/>
                <a:cs typeface="Calibri"/>
              </a:rPr>
              <a:t>'Petar </a:t>
            </a:r>
            <a:r>
              <a:rPr dirty="0" sz="1100">
                <a:latin typeface="Calibri"/>
                <a:cs typeface="Calibri"/>
              </a:rPr>
              <a:t>Petić', 'Ivan </a:t>
            </a:r>
            <a:r>
              <a:rPr dirty="0" sz="1100" spc="-5">
                <a:latin typeface="Calibri"/>
                <a:cs typeface="Calibri"/>
              </a:rPr>
              <a:t>Tot', 'Mario Car', 'Ivan</a:t>
            </a:r>
            <a:r>
              <a:rPr dirty="0" sz="1100" spc="4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Nađ']</a:t>
            </a:r>
            <a:endParaRPr sz="1100">
              <a:latin typeface="Calibri"/>
              <a:cs typeface="Calibri"/>
            </a:endParaRPr>
          </a:p>
          <a:p>
            <a:pPr marL="12700" marR="3790315">
              <a:lnSpc>
                <a:spcPct val="101800"/>
              </a:lnSpc>
            </a:pPr>
            <a:r>
              <a:rPr dirty="0" sz="1100">
                <a:latin typeface="Calibri"/>
                <a:cs typeface="Calibri"/>
              </a:rPr>
              <a:t>k = </a:t>
            </a:r>
            <a:r>
              <a:rPr dirty="0" sz="1100" spc="-5">
                <a:latin typeface="Calibri"/>
                <a:cs typeface="Calibri"/>
              </a:rPr>
              <a:t>len(l)  print( </a:t>
            </a:r>
            <a:r>
              <a:rPr dirty="0" sz="1100">
                <a:latin typeface="Calibri"/>
                <a:cs typeface="Calibri"/>
              </a:rPr>
              <a:t>l[ k ]</a:t>
            </a:r>
            <a:r>
              <a:rPr dirty="0" sz="1100" spc="-7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115364" y="2105913"/>
            <a:ext cx="140970" cy="53530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a)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b)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latin typeface="Calibri"/>
                <a:cs typeface="Calibri"/>
              </a:rPr>
              <a:t>c)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592325" y="2105913"/>
            <a:ext cx="3706495" cy="535305"/>
          </a:xfrm>
          <a:prstGeom prst="rect">
            <a:avLst/>
          </a:prstGeom>
        </p:spPr>
        <p:txBody>
          <a:bodyPr wrap="square" lIns="0" tIns="10160" rIns="0" bIns="0" rtlCol="0" vert="horz">
            <a:spAutoFit/>
          </a:bodyPr>
          <a:lstStyle/>
          <a:p>
            <a:pPr marL="12700" marR="3179445">
              <a:lnSpc>
                <a:spcPct val="101800"/>
              </a:lnSpc>
              <a:spcBef>
                <a:spcPts val="80"/>
              </a:spcBef>
            </a:pPr>
            <a:r>
              <a:rPr dirty="0" sz="1100">
                <a:latin typeface="Calibri"/>
                <a:cs typeface="Calibri"/>
              </a:rPr>
              <a:t>Ivan</a:t>
            </a:r>
            <a:r>
              <a:rPr dirty="0" sz="1100" spc="-8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Nađ  Ivan</a:t>
            </a:r>
            <a:r>
              <a:rPr dirty="0" sz="1100" spc="-4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Ivić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Pojavit </a:t>
            </a:r>
            <a:r>
              <a:rPr dirty="0" sz="1100">
                <a:latin typeface="Calibri"/>
                <a:cs typeface="Calibri"/>
              </a:rPr>
              <a:t>će </a:t>
            </a:r>
            <a:r>
              <a:rPr dirty="0" sz="1100" spc="-5">
                <a:latin typeface="Calibri"/>
                <a:cs typeface="Calibri"/>
              </a:rPr>
              <a:t>se pogreška jer smo pogrešno napisali programski</a:t>
            </a:r>
            <a:r>
              <a:rPr dirty="0" sz="1100" spc="4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kod.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8" name="object 8"/>
          <p:cNvSpPr/>
          <p:nvPr/>
        </p:nvSpPr>
        <p:spPr>
          <a:xfrm>
            <a:off x="899464" y="3948417"/>
            <a:ext cx="766445" cy="0"/>
          </a:xfrm>
          <a:custGeom>
            <a:avLst/>
            <a:gdLst/>
            <a:ahLst/>
            <a:cxnLst/>
            <a:rect l="l" t="t" r="r" b="b"/>
            <a:pathLst>
              <a:path w="766444" h="0">
                <a:moveTo>
                  <a:pt x="0" y="0"/>
                </a:moveTo>
                <a:lnTo>
                  <a:pt x="765822" y="0"/>
                </a:lnTo>
              </a:path>
            </a:pathLst>
          </a:custGeom>
          <a:ln w="9104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 txBox="1"/>
          <p:nvPr/>
        </p:nvSpPr>
        <p:spPr>
          <a:xfrm>
            <a:off x="886764" y="2889249"/>
            <a:ext cx="5379085" cy="6566534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20.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>
                <a:latin typeface="Calibri"/>
                <a:cs typeface="Calibri"/>
              </a:rPr>
              <a:t>Neka </a:t>
            </a:r>
            <a:r>
              <a:rPr dirty="0" sz="1100" spc="-5">
                <a:latin typeface="Calibri"/>
                <a:cs typeface="Calibri"/>
              </a:rPr>
              <a:t>je </a:t>
            </a:r>
            <a:r>
              <a:rPr dirty="0" sz="1100">
                <a:latin typeface="Calibri"/>
                <a:cs typeface="Calibri"/>
              </a:rPr>
              <a:t>mjerena </a:t>
            </a:r>
            <a:r>
              <a:rPr dirty="0" sz="1100" spc="-5">
                <a:latin typeface="Calibri"/>
                <a:cs typeface="Calibri"/>
              </a:rPr>
              <a:t>najviša </a:t>
            </a:r>
            <a:r>
              <a:rPr dirty="0" sz="1100">
                <a:latin typeface="Calibri"/>
                <a:cs typeface="Calibri"/>
              </a:rPr>
              <a:t>dnevna </a:t>
            </a:r>
            <a:r>
              <a:rPr dirty="0" sz="1100" spc="-5">
                <a:latin typeface="Calibri"/>
                <a:cs typeface="Calibri"/>
              </a:rPr>
              <a:t>temperatura tokom 10 dana </a:t>
            </a:r>
            <a:r>
              <a:rPr dirty="0" sz="1100">
                <a:latin typeface="Calibri"/>
                <a:cs typeface="Calibri"/>
              </a:rPr>
              <a:t>u </a:t>
            </a:r>
            <a:r>
              <a:rPr dirty="0" sz="1100" spc="-5">
                <a:latin typeface="Calibri"/>
                <a:cs typeface="Calibri"/>
              </a:rPr>
              <a:t>mjesecu siječnju. </a:t>
            </a:r>
            <a:r>
              <a:rPr dirty="0" sz="1100">
                <a:latin typeface="Calibri"/>
                <a:cs typeface="Calibri"/>
              </a:rPr>
              <a:t>Koliko </a:t>
            </a:r>
            <a:r>
              <a:rPr dirty="0" sz="1100" spc="-5">
                <a:latin typeface="Calibri"/>
                <a:cs typeface="Calibri"/>
              </a:rPr>
              <a:t>puta</a:t>
            </a:r>
            <a:r>
              <a:rPr dirty="0" sz="1100" spc="4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je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latin typeface="Calibri"/>
                <a:cs typeface="Calibri"/>
              </a:rPr>
              <a:t>dnevna </a:t>
            </a:r>
            <a:r>
              <a:rPr dirty="0" sz="1100" spc="-5">
                <a:latin typeface="Calibri"/>
                <a:cs typeface="Calibri"/>
              </a:rPr>
              <a:t>temperatura bila jednaka </a:t>
            </a:r>
            <a:r>
              <a:rPr dirty="0" sz="1100">
                <a:latin typeface="Calibri"/>
                <a:cs typeface="Calibri"/>
              </a:rPr>
              <a:t>0 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0"/>
              </a:spcBef>
            </a:pPr>
            <a:r>
              <a:rPr dirty="0" sz="1100">
                <a:latin typeface="Calibri"/>
                <a:cs typeface="Calibri"/>
              </a:rPr>
              <a:t>l = </a:t>
            </a:r>
            <a:r>
              <a:rPr dirty="0" sz="1100" spc="-5">
                <a:latin typeface="Calibri"/>
                <a:cs typeface="Calibri"/>
              </a:rPr>
              <a:t>[14.2, 9.0, 10.0, 18.6, -2.9, 3.6,</a:t>
            </a:r>
            <a:r>
              <a:rPr dirty="0" sz="1100" spc="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17.7]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spc="-5">
                <a:latin typeface="Calibri"/>
                <a:cs typeface="Calibri"/>
              </a:rPr>
              <a:t>print( </a:t>
            </a:r>
            <a:r>
              <a:rPr dirty="0" sz="1100">
                <a:latin typeface="Calibri"/>
                <a:cs typeface="Calibri"/>
              </a:rPr>
              <a:t>k 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 i="1">
                <a:latin typeface="Calibri"/>
                <a:cs typeface="Calibri"/>
              </a:rPr>
              <a:t>Koju </a:t>
            </a:r>
            <a:r>
              <a:rPr dirty="0" sz="1100" b="1" i="1">
                <a:latin typeface="Calibri"/>
                <a:cs typeface="Calibri"/>
              </a:rPr>
              <a:t>od </a:t>
            </a:r>
            <a:r>
              <a:rPr dirty="0" sz="1100" spc="-5" b="1" i="1">
                <a:latin typeface="Calibri"/>
                <a:cs typeface="Calibri"/>
              </a:rPr>
              <a:t>sljedećih naredbi bi koristili za </a:t>
            </a:r>
            <a:r>
              <a:rPr dirty="0" sz="1100" b="1" i="1">
                <a:latin typeface="Calibri"/>
                <a:cs typeface="Calibri"/>
              </a:rPr>
              <a:t>točno </a:t>
            </a:r>
            <a:r>
              <a:rPr dirty="0" sz="1100" spc="-5" b="1" i="1">
                <a:latin typeface="Calibri"/>
                <a:cs typeface="Calibri"/>
              </a:rPr>
              <a:t>rješenje zadatka</a:t>
            </a:r>
            <a:r>
              <a:rPr dirty="0" sz="1100" spc="-30" b="1" i="1">
                <a:latin typeface="Calibri"/>
                <a:cs typeface="Calibri"/>
              </a:rPr>
              <a:t> </a:t>
            </a:r>
            <a:r>
              <a:rPr dirty="0" sz="1100" b="1" i="1">
                <a:latin typeface="Calibri"/>
                <a:cs typeface="Calibri"/>
              </a:rPr>
              <a:t>?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82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k = </a:t>
            </a:r>
            <a:r>
              <a:rPr dirty="0" sz="1100" spc="-5">
                <a:latin typeface="Calibri"/>
                <a:cs typeface="Calibri"/>
              </a:rPr>
              <a:t>l.count</a:t>
            </a:r>
            <a:r>
              <a:rPr dirty="0" sz="110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(0)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1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k = </a:t>
            </a:r>
            <a:r>
              <a:rPr dirty="0" sz="1100" spc="-5">
                <a:latin typeface="Calibri"/>
                <a:cs typeface="Calibri"/>
              </a:rPr>
              <a:t>l.count</a:t>
            </a:r>
            <a:r>
              <a:rPr dirty="0" sz="110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("0")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0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k = </a:t>
            </a:r>
            <a:r>
              <a:rPr dirty="0" sz="1100" spc="-5">
                <a:latin typeface="Calibri"/>
                <a:cs typeface="Calibri"/>
              </a:rPr>
              <a:t>broj (l, 0.0)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Nijedan od </a:t>
            </a:r>
            <a:r>
              <a:rPr dirty="0" sz="1100" spc="-5">
                <a:latin typeface="Calibri"/>
                <a:cs typeface="Calibri"/>
              </a:rPr>
              <a:t>ponuđenih </a:t>
            </a:r>
            <a:r>
              <a:rPr dirty="0" sz="1100">
                <a:latin typeface="Calibri"/>
                <a:cs typeface="Calibri"/>
              </a:rPr>
              <a:t>odgovora </a:t>
            </a:r>
            <a:r>
              <a:rPr dirty="0" sz="1100" spc="-10">
                <a:latin typeface="Calibri"/>
                <a:cs typeface="Calibri"/>
              </a:rPr>
              <a:t>nije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točan.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10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21.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rješenje </a:t>
            </a:r>
            <a:r>
              <a:rPr dirty="0" sz="1100">
                <a:latin typeface="Calibri"/>
                <a:cs typeface="Calibri"/>
              </a:rPr>
              <a:t>ovog </a:t>
            </a:r>
            <a:r>
              <a:rPr dirty="0" sz="1100" spc="-5">
                <a:latin typeface="Calibri"/>
                <a:cs typeface="Calibri"/>
              </a:rPr>
              <a:t>programskog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>
                <a:latin typeface="Calibri"/>
                <a:cs typeface="Calibri"/>
              </a:rPr>
              <a:t>l = [2, 5, 8, 9, </a:t>
            </a:r>
            <a:r>
              <a:rPr dirty="0" sz="1100" spc="-5">
                <a:latin typeface="Calibri"/>
                <a:cs typeface="Calibri"/>
              </a:rPr>
              <a:t>13, </a:t>
            </a:r>
            <a:r>
              <a:rPr dirty="0" sz="1100">
                <a:latin typeface="Calibri"/>
                <a:cs typeface="Calibri"/>
              </a:rPr>
              <a:t>1,</a:t>
            </a:r>
            <a:r>
              <a:rPr dirty="0" sz="1100" spc="-5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9]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latin typeface="Calibri"/>
                <a:cs typeface="Calibri"/>
              </a:rPr>
              <a:t>k =</a:t>
            </a:r>
            <a:r>
              <a:rPr dirty="0" sz="1100" spc="-1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3</a:t>
            </a:r>
            <a:endParaRPr sz="1100">
              <a:latin typeface="Calibri"/>
              <a:cs typeface="Calibri"/>
            </a:endParaRPr>
          </a:p>
          <a:p>
            <a:pPr marL="12700" marR="4853940">
              <a:lnSpc>
                <a:spcPct val="101400"/>
              </a:lnSpc>
              <a:spcBef>
                <a:spcPts val="5"/>
              </a:spcBef>
            </a:pPr>
            <a:r>
              <a:rPr dirty="0" sz="1100">
                <a:latin typeface="Calibri"/>
                <a:cs typeface="Calibri"/>
              </a:rPr>
              <a:t>l[k] =</a:t>
            </a:r>
            <a:r>
              <a:rPr dirty="0" sz="1100" spc="-9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l[0]  l[0] = k  </a:t>
            </a:r>
            <a:r>
              <a:rPr dirty="0" sz="1100" spc="-5">
                <a:latin typeface="Calibri"/>
                <a:cs typeface="Calibri"/>
              </a:rPr>
              <a:t>print( </a:t>
            </a:r>
            <a:r>
              <a:rPr dirty="0" sz="1100">
                <a:latin typeface="Calibri"/>
                <a:cs typeface="Calibri"/>
              </a:rPr>
              <a:t>l</a:t>
            </a:r>
            <a:r>
              <a:rPr dirty="0" sz="1100" spc="-4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a)    </a:t>
            </a:r>
            <a:r>
              <a:rPr dirty="0" sz="1100">
                <a:latin typeface="Calibri"/>
                <a:cs typeface="Calibri"/>
              </a:rPr>
              <a:t>[3, 5, 8, 2, </a:t>
            </a:r>
            <a:r>
              <a:rPr dirty="0" sz="1100" spc="-5">
                <a:latin typeface="Calibri"/>
                <a:cs typeface="Calibri"/>
              </a:rPr>
              <a:t>13, </a:t>
            </a:r>
            <a:r>
              <a:rPr dirty="0" sz="1100">
                <a:latin typeface="Calibri"/>
                <a:cs typeface="Calibri"/>
              </a:rPr>
              <a:t>1,</a:t>
            </a:r>
            <a:r>
              <a:rPr dirty="0" sz="1100" spc="-14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9]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0"/>
              </a:spcBef>
            </a:pPr>
            <a:r>
              <a:rPr dirty="0" sz="1100" spc="-5">
                <a:latin typeface="Calibri"/>
                <a:cs typeface="Calibri"/>
              </a:rPr>
              <a:t>b)   </a:t>
            </a:r>
            <a:r>
              <a:rPr dirty="0" sz="1100">
                <a:latin typeface="Calibri"/>
                <a:cs typeface="Calibri"/>
              </a:rPr>
              <a:t>[3, 5, 2, 9, </a:t>
            </a:r>
            <a:r>
              <a:rPr dirty="0" sz="1100" spc="-5">
                <a:latin typeface="Calibri"/>
                <a:cs typeface="Calibri"/>
              </a:rPr>
              <a:t>13, </a:t>
            </a:r>
            <a:r>
              <a:rPr dirty="0" sz="1100">
                <a:latin typeface="Calibri"/>
                <a:cs typeface="Calibri"/>
              </a:rPr>
              <a:t>1,</a:t>
            </a:r>
            <a:r>
              <a:rPr dirty="0" sz="1100" spc="4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9]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latin typeface="Calibri"/>
                <a:cs typeface="Calibri"/>
              </a:rPr>
              <a:t>c)    [2, 5, 8, 9, </a:t>
            </a:r>
            <a:r>
              <a:rPr dirty="0" sz="1100" spc="-5">
                <a:latin typeface="Calibri"/>
                <a:cs typeface="Calibri"/>
              </a:rPr>
              <a:t>13, </a:t>
            </a:r>
            <a:r>
              <a:rPr dirty="0" sz="1100">
                <a:latin typeface="Calibri"/>
                <a:cs typeface="Calibri"/>
              </a:rPr>
              <a:t>1,</a:t>
            </a:r>
            <a:r>
              <a:rPr dirty="0" sz="1100" spc="-1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9]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10"/>
              </a:spcBef>
            </a:pPr>
            <a:r>
              <a:rPr dirty="0" sz="1100">
                <a:latin typeface="Calibri"/>
                <a:cs typeface="Calibri"/>
              </a:rPr>
              <a:t>Pitanje </a:t>
            </a:r>
            <a:r>
              <a:rPr dirty="0" sz="1100" spc="-5">
                <a:latin typeface="Calibri"/>
                <a:cs typeface="Calibri"/>
              </a:rPr>
              <a:t>22.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rješenje </a:t>
            </a:r>
            <a:r>
              <a:rPr dirty="0" sz="1100">
                <a:latin typeface="Calibri"/>
                <a:cs typeface="Calibri"/>
              </a:rPr>
              <a:t>ovog </a:t>
            </a:r>
            <a:r>
              <a:rPr dirty="0" sz="1100" spc="-5">
                <a:latin typeface="Calibri"/>
                <a:cs typeface="Calibri"/>
              </a:rPr>
              <a:t>programskog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5"/>
              </a:spcBef>
            </a:pPr>
            <a:r>
              <a:rPr dirty="0" sz="1100">
                <a:latin typeface="Calibri"/>
                <a:cs typeface="Calibri"/>
              </a:rPr>
              <a:t>l = </a:t>
            </a:r>
            <a:r>
              <a:rPr dirty="0" sz="1100" spc="-5">
                <a:latin typeface="Calibri"/>
                <a:cs typeface="Calibri"/>
              </a:rPr>
              <a:t>[13, </a:t>
            </a:r>
            <a:r>
              <a:rPr dirty="0" sz="1100">
                <a:latin typeface="Calibri"/>
                <a:cs typeface="Calibri"/>
              </a:rPr>
              <a:t>11,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18]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30"/>
              </a:spcBef>
            </a:pPr>
            <a:r>
              <a:rPr dirty="0" sz="1100">
                <a:latin typeface="Calibri"/>
                <a:cs typeface="Calibri"/>
              </a:rPr>
              <a:t>k = </a:t>
            </a:r>
            <a:r>
              <a:rPr dirty="0" sz="1100" spc="-5">
                <a:latin typeface="Calibri"/>
                <a:cs typeface="Calibri"/>
              </a:rPr>
              <a:t>[13, 16,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15]</a:t>
            </a:r>
            <a:endParaRPr sz="1100">
              <a:latin typeface="Calibri"/>
              <a:cs typeface="Calibri"/>
            </a:endParaRPr>
          </a:p>
          <a:p>
            <a:pPr marL="12700" marR="4862195">
              <a:lnSpc>
                <a:spcPct val="100899"/>
              </a:lnSpc>
              <a:spcBef>
                <a:spcPts val="10"/>
              </a:spcBef>
            </a:pPr>
            <a:r>
              <a:rPr dirty="0" sz="1100">
                <a:latin typeface="Calibri"/>
                <a:cs typeface="Calibri"/>
              </a:rPr>
              <a:t>n = l + k  </a:t>
            </a:r>
            <a:r>
              <a:rPr dirty="0" sz="1100" spc="-5">
                <a:latin typeface="Calibri"/>
                <a:cs typeface="Calibri"/>
              </a:rPr>
              <a:t>print( </a:t>
            </a:r>
            <a:r>
              <a:rPr dirty="0" sz="1100">
                <a:latin typeface="Calibri"/>
                <a:cs typeface="Calibri"/>
              </a:rPr>
              <a:t>n</a:t>
            </a:r>
            <a:r>
              <a:rPr dirty="0" sz="1100" spc="-6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a) </a:t>
            </a:r>
            <a:r>
              <a:rPr dirty="0" sz="1100">
                <a:latin typeface="Calibri"/>
                <a:cs typeface="Calibri"/>
              </a:rPr>
              <a:t>[13, </a:t>
            </a:r>
            <a:r>
              <a:rPr dirty="0" sz="1100" spc="-5">
                <a:latin typeface="Calibri"/>
                <a:cs typeface="Calibri"/>
              </a:rPr>
              <a:t>11, 18, 13, 16,</a:t>
            </a:r>
            <a:r>
              <a:rPr dirty="0" sz="1100" spc="-6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15]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b) </a:t>
            </a:r>
            <a:r>
              <a:rPr dirty="0" sz="1100">
                <a:latin typeface="Calibri"/>
                <a:cs typeface="Calibri"/>
              </a:rPr>
              <a:t>[26, </a:t>
            </a:r>
            <a:r>
              <a:rPr dirty="0" sz="1100" spc="-5">
                <a:latin typeface="Calibri"/>
                <a:cs typeface="Calibri"/>
              </a:rPr>
              <a:t>27,</a:t>
            </a:r>
            <a:r>
              <a:rPr dirty="0" sz="1100" spc="-10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33]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 startAt="3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86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0"/>
              </a:spcBef>
              <a:buAutoNum type="alphaLcParenR" startAt="3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Treći redak </a:t>
            </a:r>
            <a:r>
              <a:rPr dirty="0" sz="1100">
                <a:latin typeface="Calibri"/>
                <a:cs typeface="Calibri"/>
              </a:rPr>
              <a:t>koda </a:t>
            </a:r>
            <a:r>
              <a:rPr dirty="0" sz="1100" spc="-5">
                <a:latin typeface="Calibri"/>
                <a:cs typeface="Calibri"/>
              </a:rPr>
              <a:t>nije ispravna </a:t>
            </a:r>
            <a:r>
              <a:rPr dirty="0" sz="1100">
                <a:latin typeface="Calibri"/>
                <a:cs typeface="Calibri"/>
              </a:rPr>
              <a:t>Python </a:t>
            </a:r>
            <a:r>
              <a:rPr dirty="0" sz="1100" spc="-5">
                <a:latin typeface="Calibri"/>
                <a:cs typeface="Calibri"/>
              </a:rPr>
              <a:t>naredba. </a:t>
            </a:r>
            <a:r>
              <a:rPr dirty="0" sz="1100">
                <a:latin typeface="Calibri"/>
                <a:cs typeface="Calibri"/>
              </a:rPr>
              <a:t>Ispisat će </a:t>
            </a:r>
            <a:r>
              <a:rPr dirty="0" sz="1100" spc="-5">
                <a:latin typeface="Calibri"/>
                <a:cs typeface="Calibri"/>
              </a:rPr>
              <a:t>se </a:t>
            </a:r>
            <a:r>
              <a:rPr dirty="0" sz="1100">
                <a:latin typeface="Calibri"/>
                <a:cs typeface="Calibri"/>
              </a:rPr>
              <a:t>poruka o</a:t>
            </a:r>
            <a:r>
              <a:rPr dirty="0" sz="1100" spc="-1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grešci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909319"/>
            <a:ext cx="2223770" cy="29972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800" spc="-5">
                <a:latin typeface="Arial Black"/>
                <a:cs typeface="Arial Black"/>
              </a:rPr>
              <a:t>Python </a:t>
            </a:r>
            <a:r>
              <a:rPr dirty="0" sz="1800">
                <a:latin typeface="Arial Black"/>
                <a:cs typeface="Arial Black"/>
              </a:rPr>
              <a:t>–</a:t>
            </a:r>
            <a:r>
              <a:rPr dirty="0" sz="1800" spc="-75">
                <a:latin typeface="Arial Black"/>
                <a:cs typeface="Arial Black"/>
              </a:rPr>
              <a:t> </a:t>
            </a:r>
            <a:r>
              <a:rPr dirty="0" sz="1800">
                <a:latin typeface="Arial Black"/>
                <a:cs typeface="Arial Black"/>
              </a:rPr>
              <a:t>Funkcije</a:t>
            </a:r>
            <a:endParaRPr sz="1800">
              <a:latin typeface="Arial Black"/>
              <a:cs typeface="Arial Black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86764" y="1589277"/>
            <a:ext cx="5777865" cy="7343140"/>
          </a:xfrm>
          <a:prstGeom prst="rect">
            <a:avLst/>
          </a:prstGeom>
        </p:spPr>
        <p:txBody>
          <a:bodyPr wrap="square" lIns="0" tIns="24765" rIns="0" bIns="0" rtlCol="0" vert="horz">
            <a:spAutoFit/>
          </a:bodyPr>
          <a:lstStyle/>
          <a:p>
            <a:pPr marL="12700" marR="59690" indent="448945">
              <a:lnSpc>
                <a:spcPts val="1380"/>
              </a:lnSpc>
              <a:spcBef>
                <a:spcPts val="195"/>
              </a:spcBef>
            </a:pPr>
            <a:r>
              <a:rPr dirty="0" sz="1200" spc="-5">
                <a:latin typeface="Times New Roman"/>
                <a:cs typeface="Times New Roman"/>
              </a:rPr>
              <a:t>Kod kompliciranijih zadataka imamo relativno </a:t>
            </a:r>
            <a:r>
              <a:rPr dirty="0" sz="1200">
                <a:latin typeface="Times New Roman"/>
                <a:cs typeface="Times New Roman"/>
              </a:rPr>
              <a:t>puno </a:t>
            </a:r>
            <a:r>
              <a:rPr dirty="0" sz="1200" spc="-5">
                <a:latin typeface="Times New Roman"/>
                <a:cs typeface="Times New Roman"/>
              </a:rPr>
              <a:t>redaka </a:t>
            </a:r>
            <a:r>
              <a:rPr dirty="0" sz="1200">
                <a:latin typeface="Times New Roman"/>
                <a:cs typeface="Times New Roman"/>
              </a:rPr>
              <a:t>koda, </a:t>
            </a:r>
            <a:r>
              <a:rPr dirty="0" sz="1200" spc="-5">
                <a:latin typeface="Times New Roman"/>
                <a:cs typeface="Times New Roman"/>
              </a:rPr>
              <a:t>često </a:t>
            </a:r>
            <a:r>
              <a:rPr dirty="0" sz="1200">
                <a:latin typeface="Times New Roman"/>
                <a:cs typeface="Times New Roman"/>
              </a:rPr>
              <a:t>i </a:t>
            </a:r>
            <a:r>
              <a:rPr dirty="0" sz="1200" spc="-5">
                <a:latin typeface="Times New Roman"/>
                <a:cs typeface="Times New Roman"/>
              </a:rPr>
              <a:t>dijelova </a:t>
            </a:r>
            <a:r>
              <a:rPr dirty="0" sz="1200">
                <a:latin typeface="Times New Roman"/>
                <a:cs typeface="Times New Roman"/>
              </a:rPr>
              <a:t>koji  </a:t>
            </a:r>
            <a:r>
              <a:rPr dirty="0" sz="1200" spc="-5">
                <a:latin typeface="Times New Roman"/>
                <a:cs typeface="Times New Roman"/>
              </a:rPr>
              <a:t>se ponavljaju, </a:t>
            </a:r>
            <a:r>
              <a:rPr dirty="0" sz="1200">
                <a:latin typeface="Times New Roman"/>
                <a:cs typeface="Times New Roman"/>
              </a:rPr>
              <a:t>ali </a:t>
            </a:r>
            <a:r>
              <a:rPr dirty="0" sz="1200" spc="-5">
                <a:latin typeface="Times New Roman"/>
                <a:cs typeface="Times New Roman"/>
              </a:rPr>
              <a:t>su nam potrebni </a:t>
            </a:r>
            <a:r>
              <a:rPr dirty="0" sz="1200">
                <a:latin typeface="Times New Roman"/>
                <a:cs typeface="Times New Roman"/>
              </a:rPr>
              <a:t>pri samoj izvedbi </a:t>
            </a:r>
            <a:r>
              <a:rPr dirty="0" sz="1200" spc="-5">
                <a:latin typeface="Times New Roman"/>
                <a:cs typeface="Times New Roman"/>
              </a:rPr>
              <a:t>programa. </a:t>
            </a:r>
            <a:r>
              <a:rPr dirty="0" sz="1200">
                <a:latin typeface="Times New Roman"/>
                <a:cs typeface="Times New Roman"/>
              </a:rPr>
              <a:t>Kako bismo </a:t>
            </a:r>
            <a:r>
              <a:rPr dirty="0" sz="1200" spc="-5">
                <a:latin typeface="Times New Roman"/>
                <a:cs typeface="Times New Roman"/>
              </a:rPr>
              <a:t>izbjegli  ponavljanje </a:t>
            </a:r>
            <a:r>
              <a:rPr dirty="0" sz="1200">
                <a:latin typeface="Times New Roman"/>
                <a:cs typeface="Times New Roman"/>
              </a:rPr>
              <a:t>i ponovno </a:t>
            </a:r>
            <a:r>
              <a:rPr dirty="0" sz="1200" spc="-5">
                <a:latin typeface="Times New Roman"/>
                <a:cs typeface="Times New Roman"/>
              </a:rPr>
              <a:t>pisanje </a:t>
            </a:r>
            <a:r>
              <a:rPr dirty="0" sz="1200">
                <a:latin typeface="Times New Roman"/>
                <a:cs typeface="Times New Roman"/>
              </a:rPr>
              <a:t>istog ili sličnog koda, koristimo</a:t>
            </a:r>
            <a:r>
              <a:rPr dirty="0" sz="1200" spc="-1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funkcije.</a:t>
            </a:r>
            <a:endParaRPr sz="1200">
              <a:latin typeface="Times New Roman"/>
              <a:cs typeface="Times New Roman"/>
            </a:endParaRPr>
          </a:p>
          <a:p>
            <a:pPr marL="12700" marR="19685" indent="448945">
              <a:lnSpc>
                <a:spcPts val="1380"/>
              </a:lnSpc>
              <a:spcBef>
                <a:spcPts val="490"/>
              </a:spcBef>
            </a:pPr>
            <a:r>
              <a:rPr dirty="0" sz="1200" spc="-5">
                <a:latin typeface="Times New Roman"/>
                <a:cs typeface="Times New Roman"/>
              </a:rPr>
              <a:t>Funkcije su grupirani </a:t>
            </a:r>
            <a:r>
              <a:rPr dirty="0" sz="1200">
                <a:latin typeface="Times New Roman"/>
                <a:cs typeface="Times New Roman"/>
              </a:rPr>
              <a:t>dio koda koji </a:t>
            </a:r>
            <a:r>
              <a:rPr dirty="0" sz="1200" spc="-5">
                <a:latin typeface="Times New Roman"/>
                <a:cs typeface="Times New Roman"/>
              </a:rPr>
              <a:t>izvršava određenu radnju. Primjerice, </a:t>
            </a:r>
            <a:r>
              <a:rPr dirty="0" sz="1200">
                <a:latin typeface="Times New Roman"/>
                <a:cs typeface="Times New Roman"/>
              </a:rPr>
              <a:t>imamo  </a:t>
            </a:r>
            <a:r>
              <a:rPr dirty="0" sz="1200" spc="-5">
                <a:latin typeface="Times New Roman"/>
                <a:cs typeface="Times New Roman"/>
              </a:rPr>
              <a:t>program gdje </a:t>
            </a:r>
            <a:r>
              <a:rPr dirty="0" sz="1200">
                <a:latin typeface="Times New Roman"/>
                <a:cs typeface="Times New Roman"/>
              </a:rPr>
              <a:t>na </a:t>
            </a:r>
            <a:r>
              <a:rPr dirty="0" sz="1200" spc="-5">
                <a:latin typeface="Times New Roman"/>
                <a:cs typeface="Times New Roman"/>
              </a:rPr>
              <a:t>različitim dijelovima zbrajamo </a:t>
            </a:r>
            <a:r>
              <a:rPr dirty="0" sz="1200">
                <a:latin typeface="Times New Roman"/>
                <a:cs typeface="Times New Roman"/>
              </a:rPr>
              <a:t>i </a:t>
            </a:r>
            <a:r>
              <a:rPr dirty="0" sz="1200" spc="-5">
                <a:latin typeface="Times New Roman"/>
                <a:cs typeface="Times New Roman"/>
              </a:rPr>
              <a:t>ispisujemo </a:t>
            </a:r>
            <a:r>
              <a:rPr dirty="0" sz="1200">
                <a:latin typeface="Times New Roman"/>
                <a:cs typeface="Times New Roman"/>
              </a:rPr>
              <a:t>vrijednost. </a:t>
            </a:r>
            <a:r>
              <a:rPr dirty="0" sz="1200" spc="-5">
                <a:latin typeface="Times New Roman"/>
                <a:cs typeface="Times New Roman"/>
              </a:rPr>
              <a:t>Ako </a:t>
            </a:r>
            <a:r>
              <a:rPr dirty="0" sz="1200">
                <a:latin typeface="Times New Roman"/>
                <a:cs typeface="Times New Roman"/>
              </a:rPr>
              <a:t>to želimo </a:t>
            </a:r>
            <a:r>
              <a:rPr dirty="0" sz="1200" spc="-5">
                <a:latin typeface="Times New Roman"/>
                <a:cs typeface="Times New Roman"/>
              </a:rPr>
              <a:t>raditi  bez funkcija, nekoliko </a:t>
            </a:r>
            <a:r>
              <a:rPr dirty="0" sz="1200">
                <a:latin typeface="Times New Roman"/>
                <a:cs typeface="Times New Roman"/>
              </a:rPr>
              <a:t>puta </a:t>
            </a:r>
            <a:r>
              <a:rPr dirty="0" sz="1200" spc="-5">
                <a:latin typeface="Times New Roman"/>
                <a:cs typeface="Times New Roman"/>
              </a:rPr>
              <a:t>moramo pisati </a:t>
            </a:r>
            <a:r>
              <a:rPr dirty="0" sz="1200">
                <a:latin typeface="Times New Roman"/>
                <a:cs typeface="Times New Roman"/>
              </a:rPr>
              <a:t>isti kod. </a:t>
            </a:r>
            <a:r>
              <a:rPr dirty="0" sz="1200" spc="-5">
                <a:latin typeface="Times New Roman"/>
                <a:cs typeface="Times New Roman"/>
              </a:rPr>
              <a:t>S druge </a:t>
            </a:r>
            <a:r>
              <a:rPr dirty="0" sz="1200">
                <a:latin typeface="Times New Roman"/>
                <a:cs typeface="Times New Roman"/>
              </a:rPr>
              <a:t>strane, uporabom </a:t>
            </a:r>
            <a:r>
              <a:rPr dirty="0" sz="1200" spc="-5">
                <a:latin typeface="Times New Roman"/>
                <a:cs typeface="Times New Roman"/>
              </a:rPr>
              <a:t>funkcije, </a:t>
            </a:r>
            <a:r>
              <a:rPr dirty="0" sz="1200">
                <a:latin typeface="Times New Roman"/>
                <a:cs typeface="Times New Roman"/>
              </a:rPr>
              <a:t>to nam  </a:t>
            </a:r>
            <a:r>
              <a:rPr dirty="0" sz="1200" spc="-5">
                <a:latin typeface="Times New Roman"/>
                <a:cs typeface="Times New Roman"/>
              </a:rPr>
              <a:t>neće </a:t>
            </a:r>
            <a:r>
              <a:rPr dirty="0" sz="1200">
                <a:latin typeface="Times New Roman"/>
                <a:cs typeface="Times New Roman"/>
              </a:rPr>
              <a:t>biti</a:t>
            </a:r>
            <a:r>
              <a:rPr dirty="0" sz="1200" spc="-5">
                <a:latin typeface="Times New Roman"/>
                <a:cs typeface="Times New Roman"/>
              </a:rPr>
              <a:t> potrebno.</a:t>
            </a:r>
            <a:endParaRPr sz="1200">
              <a:latin typeface="Times New Roman"/>
              <a:cs typeface="Times New Roman"/>
            </a:endParaRPr>
          </a:p>
          <a:p>
            <a:pPr marL="12700" marR="102870" indent="448945">
              <a:lnSpc>
                <a:spcPts val="1380"/>
              </a:lnSpc>
              <a:spcBef>
                <a:spcPts val="505"/>
              </a:spcBef>
            </a:pPr>
            <a:r>
              <a:rPr dirty="0" sz="1200" spc="-5">
                <a:latin typeface="Times New Roman"/>
                <a:cs typeface="Times New Roman"/>
              </a:rPr>
              <a:t>Funkcije mogu </a:t>
            </a:r>
            <a:r>
              <a:rPr dirty="0" sz="1200">
                <a:latin typeface="Times New Roman"/>
                <a:cs typeface="Times New Roman"/>
              </a:rPr>
              <a:t>biti </a:t>
            </a:r>
            <a:r>
              <a:rPr dirty="0" sz="1200" spc="-5">
                <a:latin typeface="Times New Roman"/>
                <a:cs typeface="Times New Roman"/>
              </a:rPr>
              <a:t>ugrađene </a:t>
            </a:r>
            <a:r>
              <a:rPr dirty="0" sz="1200">
                <a:latin typeface="Times New Roman"/>
                <a:cs typeface="Times New Roman"/>
              </a:rPr>
              <a:t>u programski jezik, a </a:t>
            </a:r>
            <a:r>
              <a:rPr dirty="0" sz="1200" spc="-5">
                <a:latin typeface="Times New Roman"/>
                <a:cs typeface="Times New Roman"/>
              </a:rPr>
              <a:t>mogu </a:t>
            </a:r>
            <a:r>
              <a:rPr dirty="0" sz="1200">
                <a:latin typeface="Times New Roman"/>
                <a:cs typeface="Times New Roman"/>
              </a:rPr>
              <a:t>ih </a:t>
            </a:r>
            <a:r>
              <a:rPr dirty="0" sz="1200" spc="-5">
                <a:latin typeface="Times New Roman"/>
                <a:cs typeface="Times New Roman"/>
              </a:rPr>
              <a:t>pisati </a:t>
            </a:r>
            <a:r>
              <a:rPr dirty="0" sz="1200">
                <a:latin typeface="Times New Roman"/>
                <a:cs typeface="Times New Roman"/>
              </a:rPr>
              <a:t>i </a:t>
            </a:r>
            <a:r>
              <a:rPr dirty="0" sz="1200" spc="-5">
                <a:latin typeface="Times New Roman"/>
                <a:cs typeface="Times New Roman"/>
              </a:rPr>
              <a:t>korisnici. S  ugrađenim funkcijama smo se sreli: </a:t>
            </a:r>
            <a:r>
              <a:rPr dirty="0" sz="1200" spc="-5" b="1">
                <a:latin typeface="Times New Roman"/>
                <a:cs typeface="Times New Roman"/>
              </a:rPr>
              <a:t>print(), </a:t>
            </a:r>
            <a:r>
              <a:rPr dirty="0" sz="1200" b="1">
                <a:latin typeface="Times New Roman"/>
                <a:cs typeface="Times New Roman"/>
              </a:rPr>
              <a:t>len(), </a:t>
            </a:r>
            <a:r>
              <a:rPr dirty="0" sz="1200" spc="-5" b="1">
                <a:latin typeface="Times New Roman"/>
                <a:cs typeface="Times New Roman"/>
              </a:rPr>
              <a:t>del().., </a:t>
            </a:r>
            <a:r>
              <a:rPr dirty="0" sz="1200">
                <a:latin typeface="Times New Roman"/>
                <a:cs typeface="Times New Roman"/>
              </a:rPr>
              <a:t>dok </a:t>
            </a:r>
            <a:r>
              <a:rPr dirty="0" sz="1200" spc="-5">
                <a:latin typeface="Times New Roman"/>
                <a:cs typeface="Times New Roman"/>
              </a:rPr>
              <a:t>funkcije </a:t>
            </a:r>
            <a:r>
              <a:rPr dirty="0" sz="1200">
                <a:latin typeface="Times New Roman"/>
                <a:cs typeface="Times New Roman"/>
              </a:rPr>
              <a:t>koje piše korisnik tek  </a:t>
            </a:r>
            <a:r>
              <a:rPr dirty="0" sz="1200" spc="-5">
                <a:latin typeface="Times New Roman"/>
                <a:cs typeface="Times New Roman"/>
              </a:rPr>
              <a:t>trebamo objasniti.</a:t>
            </a:r>
            <a:endParaRPr sz="1200">
              <a:latin typeface="Times New Roman"/>
              <a:cs typeface="Times New Roman"/>
            </a:endParaRPr>
          </a:p>
          <a:p>
            <a:pPr marL="12700" marR="12700" indent="448945">
              <a:lnSpc>
                <a:spcPts val="1380"/>
              </a:lnSpc>
              <a:spcBef>
                <a:spcPts val="509"/>
              </a:spcBef>
            </a:pPr>
            <a:r>
              <a:rPr dirty="0" sz="1200" spc="-5">
                <a:latin typeface="Times New Roman"/>
                <a:cs typeface="Times New Roman"/>
              </a:rPr>
              <a:t>Kod već ugrađenih </a:t>
            </a:r>
            <a:r>
              <a:rPr dirty="0" sz="1200">
                <a:latin typeface="Times New Roman"/>
                <a:cs typeface="Times New Roman"/>
              </a:rPr>
              <a:t>funkcija vidimo da </a:t>
            </a:r>
            <a:r>
              <a:rPr dirty="0" sz="1200" spc="-5">
                <a:latin typeface="Times New Roman"/>
                <a:cs typeface="Times New Roman"/>
              </a:rPr>
              <a:t>se samo </a:t>
            </a:r>
            <a:r>
              <a:rPr dirty="0" sz="1200">
                <a:latin typeface="Times New Roman"/>
                <a:cs typeface="Times New Roman"/>
              </a:rPr>
              <a:t>imenom </a:t>
            </a:r>
            <a:r>
              <a:rPr dirty="0" sz="1200" spc="-5">
                <a:latin typeface="Times New Roman"/>
                <a:cs typeface="Times New Roman"/>
              </a:rPr>
              <a:t>funkcije </a:t>
            </a:r>
            <a:r>
              <a:rPr dirty="0" sz="1200">
                <a:latin typeface="Times New Roman"/>
                <a:cs typeface="Times New Roman"/>
              </a:rPr>
              <a:t>i korištenjem  </a:t>
            </a:r>
            <a:r>
              <a:rPr dirty="0" sz="1200" spc="-5">
                <a:latin typeface="Times New Roman"/>
                <a:cs typeface="Times New Roman"/>
              </a:rPr>
              <a:t>argumenata </a:t>
            </a:r>
            <a:r>
              <a:rPr dirty="0" sz="1200">
                <a:latin typeface="Times New Roman"/>
                <a:cs typeface="Times New Roman"/>
              </a:rPr>
              <a:t>(tj. vrijednosti unutar </a:t>
            </a:r>
            <a:r>
              <a:rPr dirty="0" sz="1200" spc="-5">
                <a:latin typeface="Times New Roman"/>
                <a:cs typeface="Times New Roman"/>
              </a:rPr>
              <a:t>zagrada) lako </a:t>
            </a:r>
            <a:r>
              <a:rPr dirty="0" sz="1200">
                <a:latin typeface="Times New Roman"/>
                <a:cs typeface="Times New Roman"/>
              </a:rPr>
              <a:t>može </a:t>
            </a:r>
            <a:r>
              <a:rPr dirty="0" sz="1200" spc="-5">
                <a:latin typeface="Times New Roman"/>
                <a:cs typeface="Times New Roman"/>
              </a:rPr>
              <a:t>doći </a:t>
            </a:r>
            <a:r>
              <a:rPr dirty="0" sz="1200">
                <a:latin typeface="Times New Roman"/>
                <a:cs typeface="Times New Roman"/>
              </a:rPr>
              <a:t>do </a:t>
            </a:r>
            <a:r>
              <a:rPr dirty="0" sz="1200" spc="-5">
                <a:latin typeface="Times New Roman"/>
                <a:cs typeface="Times New Roman"/>
              </a:rPr>
              <a:t>konačne </a:t>
            </a:r>
            <a:r>
              <a:rPr dirty="0" sz="1200">
                <a:latin typeface="Times New Roman"/>
                <a:cs typeface="Times New Roman"/>
              </a:rPr>
              <a:t>vrijednosti koja </a:t>
            </a:r>
            <a:r>
              <a:rPr dirty="0" sz="1200" spc="-5">
                <a:latin typeface="Times New Roman"/>
                <a:cs typeface="Times New Roman"/>
              </a:rPr>
              <a:t>nam </a:t>
            </a:r>
            <a:r>
              <a:rPr dirty="0" sz="1200">
                <a:latin typeface="Times New Roman"/>
                <a:cs typeface="Times New Roman"/>
              </a:rPr>
              <a:t>je  </a:t>
            </a:r>
            <a:r>
              <a:rPr dirty="0" sz="1200" spc="-5">
                <a:latin typeface="Times New Roman"/>
                <a:cs typeface="Times New Roman"/>
              </a:rPr>
              <a:t>potrebna. Tako </a:t>
            </a:r>
            <a:r>
              <a:rPr dirty="0" sz="1200" spc="5">
                <a:latin typeface="Times New Roman"/>
                <a:cs typeface="Times New Roman"/>
              </a:rPr>
              <a:t>ne </a:t>
            </a:r>
            <a:r>
              <a:rPr dirty="0" sz="1200">
                <a:latin typeface="Times New Roman"/>
                <a:cs typeface="Times New Roman"/>
              </a:rPr>
              <a:t>pišemo </a:t>
            </a:r>
            <a:r>
              <a:rPr dirty="0" sz="1200" spc="-5">
                <a:latin typeface="Times New Roman"/>
                <a:cs typeface="Times New Roman"/>
              </a:rPr>
              <a:t>dodatne redove koda, nego </a:t>
            </a:r>
            <a:r>
              <a:rPr dirty="0" sz="1200">
                <a:latin typeface="Times New Roman"/>
                <a:cs typeface="Times New Roman"/>
              </a:rPr>
              <a:t>uz pomoć </a:t>
            </a:r>
            <a:r>
              <a:rPr dirty="0" sz="1200" spc="-5">
                <a:latin typeface="Times New Roman"/>
                <a:cs typeface="Times New Roman"/>
              </a:rPr>
              <a:t>funkcije </a:t>
            </a:r>
            <a:r>
              <a:rPr dirty="0" sz="1200">
                <a:latin typeface="Times New Roman"/>
                <a:cs typeface="Times New Roman"/>
              </a:rPr>
              <a:t>jednostavno  izvršimo </a:t>
            </a:r>
            <a:r>
              <a:rPr dirty="0" sz="1200" spc="-5">
                <a:latin typeface="Times New Roman"/>
                <a:cs typeface="Times New Roman"/>
              </a:rPr>
              <a:t>određeni zadatak.</a:t>
            </a:r>
            <a:endParaRPr sz="1200">
              <a:latin typeface="Times New Roman"/>
              <a:cs typeface="Times New Roman"/>
            </a:endParaRPr>
          </a:p>
          <a:p>
            <a:pPr marL="12700" marR="190500" indent="448945">
              <a:lnSpc>
                <a:spcPts val="1380"/>
              </a:lnSpc>
              <a:spcBef>
                <a:spcPts val="490"/>
              </a:spcBef>
            </a:pPr>
            <a:r>
              <a:rPr dirty="0" sz="1200" spc="-5">
                <a:latin typeface="Times New Roman"/>
                <a:cs typeface="Times New Roman"/>
              </a:rPr>
              <a:t>Na </a:t>
            </a:r>
            <a:r>
              <a:rPr dirty="0" sz="1200">
                <a:latin typeface="Times New Roman"/>
                <a:cs typeface="Times New Roman"/>
              </a:rPr>
              <a:t>isti </a:t>
            </a:r>
            <a:r>
              <a:rPr dirty="0" sz="1200" spc="-5">
                <a:latin typeface="Times New Roman"/>
                <a:cs typeface="Times New Roman"/>
              </a:rPr>
              <a:t>način djeluju </a:t>
            </a:r>
            <a:r>
              <a:rPr dirty="0" sz="1200">
                <a:latin typeface="Times New Roman"/>
                <a:cs typeface="Times New Roman"/>
              </a:rPr>
              <a:t>i </a:t>
            </a:r>
            <a:r>
              <a:rPr dirty="0" sz="1200" spc="-5">
                <a:latin typeface="Times New Roman"/>
                <a:cs typeface="Times New Roman"/>
              </a:rPr>
              <a:t>funkcije </a:t>
            </a:r>
            <a:r>
              <a:rPr dirty="0" sz="1200">
                <a:latin typeface="Times New Roman"/>
                <a:cs typeface="Times New Roman"/>
              </a:rPr>
              <a:t>koje </a:t>
            </a:r>
            <a:r>
              <a:rPr dirty="0" sz="1200" spc="-5">
                <a:latin typeface="Times New Roman"/>
                <a:cs typeface="Times New Roman"/>
              </a:rPr>
              <a:t>napiše </a:t>
            </a:r>
            <a:r>
              <a:rPr dirty="0" sz="1200">
                <a:latin typeface="Times New Roman"/>
                <a:cs typeface="Times New Roman"/>
              </a:rPr>
              <a:t>korisnik. </a:t>
            </a:r>
            <a:r>
              <a:rPr dirty="0" sz="1200" spc="-5">
                <a:latin typeface="Times New Roman"/>
                <a:cs typeface="Times New Roman"/>
              </a:rPr>
              <a:t>Ono što </a:t>
            </a:r>
            <a:r>
              <a:rPr dirty="0" sz="1200">
                <a:latin typeface="Times New Roman"/>
                <a:cs typeface="Times New Roman"/>
              </a:rPr>
              <a:t>čini </a:t>
            </a:r>
            <a:r>
              <a:rPr dirty="0" sz="1200" spc="-5">
                <a:latin typeface="Times New Roman"/>
                <a:cs typeface="Times New Roman"/>
              </a:rPr>
              <a:t>funkciju </a:t>
            </a:r>
            <a:r>
              <a:rPr dirty="0" sz="1200">
                <a:latin typeface="Times New Roman"/>
                <a:cs typeface="Times New Roman"/>
              </a:rPr>
              <a:t>je ključna  </a:t>
            </a:r>
            <a:r>
              <a:rPr dirty="0" sz="1200" spc="-5">
                <a:latin typeface="Times New Roman"/>
                <a:cs typeface="Times New Roman"/>
              </a:rPr>
              <a:t>riječ </a:t>
            </a:r>
            <a:r>
              <a:rPr dirty="0" sz="1200" b="1">
                <a:latin typeface="Times New Roman"/>
                <a:cs typeface="Times New Roman"/>
              </a:rPr>
              <a:t>def</a:t>
            </a:r>
            <a:r>
              <a:rPr dirty="0" sz="1200">
                <a:latin typeface="Times New Roman"/>
                <a:cs typeface="Times New Roman"/>
              </a:rPr>
              <a:t>, </a:t>
            </a:r>
            <a:r>
              <a:rPr dirty="0" sz="1200" spc="-5">
                <a:latin typeface="Times New Roman"/>
                <a:cs typeface="Times New Roman"/>
              </a:rPr>
              <a:t>nakon </a:t>
            </a:r>
            <a:r>
              <a:rPr dirty="0" sz="1200">
                <a:latin typeface="Times New Roman"/>
                <a:cs typeface="Times New Roman"/>
              </a:rPr>
              <a:t>toga ime </a:t>
            </a:r>
            <a:r>
              <a:rPr dirty="0" sz="1200" spc="-5">
                <a:latin typeface="Times New Roman"/>
                <a:cs typeface="Times New Roman"/>
              </a:rPr>
              <a:t>funkcije, </a:t>
            </a:r>
            <a:r>
              <a:rPr dirty="0" sz="1200">
                <a:latin typeface="Times New Roman"/>
                <a:cs typeface="Times New Roman"/>
              </a:rPr>
              <a:t>pa </a:t>
            </a:r>
            <a:r>
              <a:rPr dirty="0" sz="1200" spc="-5">
                <a:latin typeface="Times New Roman"/>
                <a:cs typeface="Times New Roman"/>
              </a:rPr>
              <a:t>zagrade </a:t>
            </a:r>
            <a:r>
              <a:rPr dirty="0" sz="1200">
                <a:latin typeface="Times New Roman"/>
                <a:cs typeface="Times New Roman"/>
              </a:rPr>
              <a:t>unutar kojih možemo </a:t>
            </a:r>
            <a:r>
              <a:rPr dirty="0" sz="1200" spc="-5">
                <a:latin typeface="Times New Roman"/>
                <a:cs typeface="Times New Roman"/>
              </a:rPr>
              <a:t>upisati argumente </a:t>
            </a:r>
            <a:r>
              <a:rPr dirty="0" sz="1200">
                <a:latin typeface="Times New Roman"/>
                <a:cs typeface="Times New Roman"/>
              </a:rPr>
              <a:t>te  dvotočka i </a:t>
            </a:r>
            <a:r>
              <a:rPr dirty="0" sz="1200" spc="-5">
                <a:latin typeface="Times New Roman"/>
                <a:cs typeface="Times New Roman"/>
              </a:rPr>
              <a:t>uvučeni </a:t>
            </a:r>
            <a:r>
              <a:rPr dirty="0" sz="1200">
                <a:latin typeface="Times New Roman"/>
                <a:cs typeface="Times New Roman"/>
              </a:rPr>
              <a:t>blok </a:t>
            </a:r>
            <a:r>
              <a:rPr dirty="0" sz="1200" spc="-5">
                <a:latin typeface="Times New Roman"/>
                <a:cs typeface="Times New Roman"/>
              </a:rPr>
              <a:t>naredbi </a:t>
            </a:r>
            <a:r>
              <a:rPr dirty="0" sz="1200">
                <a:latin typeface="Times New Roman"/>
                <a:cs typeface="Times New Roman"/>
              </a:rPr>
              <a:t>nakon</a:t>
            </a:r>
            <a:r>
              <a:rPr dirty="0" sz="1200" spc="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toga: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  <a:spcBef>
                <a:spcPts val="409"/>
              </a:spcBef>
            </a:pPr>
            <a:r>
              <a:rPr dirty="0" sz="1200" spc="-5" b="1">
                <a:latin typeface="Times New Roman"/>
                <a:cs typeface="Times New Roman"/>
              </a:rPr>
              <a:t>def</a:t>
            </a:r>
            <a:r>
              <a:rPr dirty="0" sz="1200" b="1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ime_funkcije():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</a:pPr>
            <a:r>
              <a:rPr dirty="0" sz="1200">
                <a:latin typeface="Times New Roman"/>
                <a:cs typeface="Times New Roman"/>
              </a:rPr>
              <a:t>// blok</a:t>
            </a:r>
            <a:r>
              <a:rPr dirty="0" sz="1200" spc="-5">
                <a:latin typeface="Times New Roman"/>
                <a:cs typeface="Times New Roman"/>
              </a:rPr>
              <a:t> naredbi</a:t>
            </a:r>
            <a:endParaRPr sz="1200">
              <a:latin typeface="Times New Roman"/>
              <a:cs typeface="Times New Roman"/>
            </a:endParaRPr>
          </a:p>
          <a:p>
            <a:pPr marL="12700" marR="1018540">
              <a:lnSpc>
                <a:spcPct val="130000"/>
              </a:lnSpc>
              <a:spcBef>
                <a:spcPts val="10"/>
              </a:spcBef>
            </a:pPr>
            <a:r>
              <a:rPr dirty="0" sz="1200" spc="-5" b="1">
                <a:latin typeface="Times New Roman"/>
                <a:cs typeface="Times New Roman"/>
              </a:rPr>
              <a:t>Na </a:t>
            </a:r>
            <a:r>
              <a:rPr dirty="0" sz="1200" b="1">
                <a:latin typeface="Times New Roman"/>
                <a:cs typeface="Times New Roman"/>
              </a:rPr>
              <a:t>ovaj </a:t>
            </a:r>
            <a:r>
              <a:rPr dirty="0" sz="1200" spc="-5" b="1">
                <a:latin typeface="Times New Roman"/>
                <a:cs typeface="Times New Roman"/>
              </a:rPr>
              <a:t>način </a:t>
            </a:r>
            <a:r>
              <a:rPr dirty="0" sz="1200" b="1">
                <a:latin typeface="Times New Roman"/>
                <a:cs typeface="Times New Roman"/>
              </a:rPr>
              <a:t>je definirana </a:t>
            </a:r>
            <a:r>
              <a:rPr dirty="0" sz="1200" spc="-5" b="1">
                <a:latin typeface="Times New Roman"/>
                <a:cs typeface="Times New Roman"/>
              </a:rPr>
              <a:t>funkcija, </a:t>
            </a:r>
            <a:r>
              <a:rPr dirty="0" sz="1200" b="1">
                <a:latin typeface="Times New Roman"/>
                <a:cs typeface="Times New Roman"/>
              </a:rPr>
              <a:t>dok </a:t>
            </a:r>
            <a:r>
              <a:rPr dirty="0" sz="1200" spc="-5" b="1">
                <a:latin typeface="Times New Roman"/>
                <a:cs typeface="Times New Roman"/>
              </a:rPr>
              <a:t>se ona </a:t>
            </a:r>
            <a:r>
              <a:rPr dirty="0" sz="1200" b="1">
                <a:latin typeface="Times New Roman"/>
                <a:cs typeface="Times New Roman"/>
              </a:rPr>
              <a:t>poziva na </a:t>
            </a:r>
            <a:r>
              <a:rPr dirty="0" sz="1200" spc="-5" b="1">
                <a:latin typeface="Times New Roman"/>
                <a:cs typeface="Times New Roman"/>
              </a:rPr>
              <a:t>sljedeći </a:t>
            </a:r>
            <a:r>
              <a:rPr dirty="0" sz="1200" b="1">
                <a:latin typeface="Times New Roman"/>
                <a:cs typeface="Times New Roman"/>
              </a:rPr>
              <a:t>način:  </a:t>
            </a:r>
            <a:r>
              <a:rPr dirty="0" sz="1200" spc="-5" b="1">
                <a:latin typeface="Times New Roman"/>
                <a:cs typeface="Times New Roman"/>
              </a:rPr>
              <a:t>ime_funkcije()</a:t>
            </a:r>
            <a:endParaRPr sz="1200">
              <a:latin typeface="Times New Roman"/>
              <a:cs typeface="Times New Roman"/>
            </a:endParaRPr>
          </a:p>
          <a:p>
            <a:pPr marL="12700" marR="234315" indent="448945">
              <a:lnSpc>
                <a:spcPts val="1380"/>
              </a:lnSpc>
              <a:spcBef>
                <a:spcPts val="540"/>
              </a:spcBef>
            </a:pPr>
            <a:r>
              <a:rPr dirty="0" sz="1200" spc="-5">
                <a:latin typeface="Times New Roman"/>
                <a:cs typeface="Times New Roman"/>
              </a:rPr>
              <a:t>Zapravo, sve </a:t>
            </a:r>
            <a:r>
              <a:rPr dirty="0" sz="1200" spc="5">
                <a:latin typeface="Times New Roman"/>
                <a:cs typeface="Times New Roman"/>
              </a:rPr>
              <a:t>je </a:t>
            </a:r>
            <a:r>
              <a:rPr dirty="0" sz="1200">
                <a:latin typeface="Times New Roman"/>
                <a:cs typeface="Times New Roman"/>
              </a:rPr>
              <a:t>isto kod poziva </a:t>
            </a:r>
            <a:r>
              <a:rPr dirty="0" sz="1200" spc="-5">
                <a:latin typeface="Times New Roman"/>
                <a:cs typeface="Times New Roman"/>
              </a:rPr>
              <a:t>funkcije kao </a:t>
            </a:r>
            <a:r>
              <a:rPr dirty="0" sz="1200">
                <a:latin typeface="Times New Roman"/>
                <a:cs typeface="Times New Roman"/>
              </a:rPr>
              <a:t>i kod </a:t>
            </a:r>
            <a:r>
              <a:rPr dirty="0" sz="1200" spc="-5">
                <a:latin typeface="Times New Roman"/>
                <a:cs typeface="Times New Roman"/>
              </a:rPr>
              <a:t>ugrađenih </a:t>
            </a:r>
            <a:r>
              <a:rPr dirty="0" sz="1200">
                <a:latin typeface="Times New Roman"/>
                <a:cs typeface="Times New Roman"/>
              </a:rPr>
              <a:t>funkcija </a:t>
            </a:r>
            <a:r>
              <a:rPr dirty="0" sz="1200" spc="-5">
                <a:latin typeface="Times New Roman"/>
                <a:cs typeface="Times New Roman"/>
              </a:rPr>
              <a:t>programskog  </a:t>
            </a:r>
            <a:r>
              <a:rPr dirty="0" sz="1200">
                <a:latin typeface="Times New Roman"/>
                <a:cs typeface="Times New Roman"/>
              </a:rPr>
              <a:t>jezika. </a:t>
            </a:r>
            <a:r>
              <a:rPr dirty="0" sz="1200" spc="-5">
                <a:latin typeface="Times New Roman"/>
                <a:cs typeface="Times New Roman"/>
              </a:rPr>
              <a:t>Da sve </a:t>
            </a:r>
            <a:r>
              <a:rPr dirty="0" sz="1200">
                <a:latin typeface="Times New Roman"/>
                <a:cs typeface="Times New Roman"/>
              </a:rPr>
              <a:t>to ne bi bila </a:t>
            </a:r>
            <a:r>
              <a:rPr dirty="0" sz="1200" spc="-5">
                <a:latin typeface="Times New Roman"/>
                <a:cs typeface="Times New Roman"/>
              </a:rPr>
              <a:t>samo teorija, riješit </a:t>
            </a:r>
            <a:r>
              <a:rPr dirty="0" sz="1200">
                <a:latin typeface="Times New Roman"/>
                <a:cs typeface="Times New Roman"/>
              </a:rPr>
              <a:t>ćemo </a:t>
            </a:r>
            <a:r>
              <a:rPr dirty="0" sz="1200" spc="-5">
                <a:latin typeface="Times New Roman"/>
                <a:cs typeface="Times New Roman"/>
              </a:rPr>
              <a:t>jedan primjer </a:t>
            </a:r>
            <a:r>
              <a:rPr dirty="0" sz="1200">
                <a:latin typeface="Times New Roman"/>
                <a:cs typeface="Times New Roman"/>
              </a:rPr>
              <a:t>uz pomoć</a:t>
            </a:r>
            <a:r>
              <a:rPr dirty="0" sz="1200" spc="5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funkcija.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345"/>
              </a:lnSpc>
            </a:pPr>
            <a:r>
              <a:rPr dirty="0" sz="1200" spc="-5">
                <a:latin typeface="Times New Roman"/>
                <a:cs typeface="Times New Roman"/>
              </a:rPr>
              <a:t>Zadatak </a:t>
            </a:r>
            <a:r>
              <a:rPr dirty="0" sz="1200">
                <a:latin typeface="Times New Roman"/>
                <a:cs typeface="Times New Roman"/>
              </a:rPr>
              <a:t>koji </a:t>
            </a:r>
            <a:r>
              <a:rPr dirty="0" sz="1200" spc="-5">
                <a:latin typeface="Times New Roman"/>
                <a:cs typeface="Times New Roman"/>
              </a:rPr>
              <a:t>ćemo riješiti </a:t>
            </a:r>
            <a:r>
              <a:rPr dirty="0" sz="1200">
                <a:latin typeface="Times New Roman"/>
                <a:cs typeface="Times New Roman"/>
              </a:rPr>
              <a:t>je </a:t>
            </a:r>
            <a:r>
              <a:rPr dirty="0" sz="1200" spc="-5">
                <a:latin typeface="Times New Roman"/>
                <a:cs typeface="Times New Roman"/>
              </a:rPr>
              <a:t>zbrajanje brojeva </a:t>
            </a:r>
            <a:r>
              <a:rPr dirty="0" sz="1200">
                <a:latin typeface="Times New Roman"/>
                <a:cs typeface="Times New Roman"/>
              </a:rPr>
              <a:t>uz pomoć</a:t>
            </a:r>
            <a:r>
              <a:rPr dirty="0" sz="1200" spc="4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funkcija.</a:t>
            </a:r>
            <a:endParaRPr sz="1200">
              <a:latin typeface="Times New Roman"/>
              <a:cs typeface="Times New Roman"/>
            </a:endParaRPr>
          </a:p>
          <a:p>
            <a:pPr algn="just" marL="12700" marR="5080" indent="448945">
              <a:lnSpc>
                <a:spcPts val="1380"/>
              </a:lnSpc>
              <a:spcBef>
                <a:spcPts val="540"/>
              </a:spcBef>
            </a:pPr>
            <a:r>
              <a:rPr dirty="0" sz="1200">
                <a:latin typeface="Times New Roman"/>
                <a:cs typeface="Times New Roman"/>
              </a:rPr>
              <a:t>Prvo </a:t>
            </a:r>
            <a:r>
              <a:rPr dirty="0" sz="1200" spc="-5">
                <a:latin typeface="Times New Roman"/>
                <a:cs typeface="Times New Roman"/>
              </a:rPr>
              <a:t>nam </a:t>
            </a:r>
            <a:r>
              <a:rPr dirty="0" sz="1200">
                <a:latin typeface="Times New Roman"/>
                <a:cs typeface="Times New Roman"/>
              </a:rPr>
              <a:t>je </a:t>
            </a:r>
            <a:r>
              <a:rPr dirty="0" sz="1200" spc="-5">
                <a:latin typeface="Times New Roman"/>
                <a:cs typeface="Times New Roman"/>
              </a:rPr>
              <a:t>potrebno definirati funkciju. Nazvat </a:t>
            </a:r>
            <a:r>
              <a:rPr dirty="0" sz="1200">
                <a:latin typeface="Times New Roman"/>
                <a:cs typeface="Times New Roman"/>
              </a:rPr>
              <a:t>ćemo ju </a:t>
            </a:r>
            <a:r>
              <a:rPr dirty="0" sz="1200" spc="-5" b="1">
                <a:latin typeface="Times New Roman"/>
                <a:cs typeface="Times New Roman"/>
              </a:rPr>
              <a:t>zbrajanje</a:t>
            </a:r>
            <a:r>
              <a:rPr dirty="0" sz="1200" spc="-5" i="1">
                <a:latin typeface="Times New Roman"/>
                <a:cs typeface="Times New Roman"/>
              </a:rPr>
              <a:t>. </a:t>
            </a:r>
            <a:r>
              <a:rPr dirty="0" sz="1200" spc="-5">
                <a:latin typeface="Times New Roman"/>
                <a:cs typeface="Times New Roman"/>
              </a:rPr>
              <a:t>Sljedeće što nam  treba </a:t>
            </a:r>
            <a:r>
              <a:rPr dirty="0" sz="1200">
                <a:latin typeface="Times New Roman"/>
                <a:cs typeface="Times New Roman"/>
              </a:rPr>
              <a:t>je unutar </a:t>
            </a:r>
            <a:r>
              <a:rPr dirty="0" sz="1200" spc="-5">
                <a:latin typeface="Times New Roman"/>
                <a:cs typeface="Times New Roman"/>
              </a:rPr>
              <a:t>tijela funkcije napisati </a:t>
            </a:r>
            <a:r>
              <a:rPr dirty="0" sz="1200">
                <a:latin typeface="Times New Roman"/>
                <a:cs typeface="Times New Roman"/>
              </a:rPr>
              <a:t>kod koji </a:t>
            </a:r>
            <a:r>
              <a:rPr dirty="0" sz="1200" spc="-5">
                <a:latin typeface="Times New Roman"/>
                <a:cs typeface="Times New Roman"/>
              </a:rPr>
              <a:t>će </a:t>
            </a:r>
            <a:r>
              <a:rPr dirty="0" sz="1200">
                <a:latin typeface="Times New Roman"/>
                <a:cs typeface="Times New Roman"/>
              </a:rPr>
              <a:t>tražiti unos dva broja te </a:t>
            </a:r>
            <a:r>
              <a:rPr dirty="0" sz="1200" spc="-5">
                <a:latin typeface="Times New Roman"/>
                <a:cs typeface="Times New Roman"/>
              </a:rPr>
              <a:t>ispisati </a:t>
            </a:r>
            <a:r>
              <a:rPr dirty="0" sz="1200">
                <a:latin typeface="Times New Roman"/>
                <a:cs typeface="Times New Roman"/>
              </a:rPr>
              <a:t>njihov zbroj.  To </a:t>
            </a:r>
            <a:r>
              <a:rPr dirty="0" sz="1200" spc="-5">
                <a:latin typeface="Times New Roman"/>
                <a:cs typeface="Times New Roman"/>
              </a:rPr>
              <a:t>će izgledati ovako:</a:t>
            </a:r>
            <a:endParaRPr sz="1200">
              <a:latin typeface="Times New Roman"/>
              <a:cs typeface="Times New Roman"/>
            </a:endParaRPr>
          </a:p>
          <a:p>
            <a:pPr algn="just" marL="12700">
              <a:lnSpc>
                <a:spcPts val="1410"/>
              </a:lnSpc>
              <a:spcBef>
                <a:spcPts val="395"/>
              </a:spcBef>
            </a:pP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def</a:t>
            </a:r>
            <a:r>
              <a:rPr dirty="0" sz="1200" b="1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 spc="-5" b="1">
                <a:solidFill>
                  <a:srgbClr val="006FC0"/>
                </a:solidFill>
                <a:latin typeface="Times New Roman"/>
                <a:cs typeface="Times New Roman"/>
              </a:rPr>
              <a:t>zbrajanje()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:</a:t>
            </a:r>
            <a:endParaRPr sz="1200">
              <a:latin typeface="Times New Roman"/>
              <a:cs typeface="Times New Roman"/>
            </a:endParaRPr>
          </a:p>
          <a:p>
            <a:pPr marL="355600" marR="2795905">
              <a:lnSpc>
                <a:spcPts val="1380"/>
              </a:lnSpc>
              <a:spcBef>
                <a:spcPts val="65"/>
              </a:spcBef>
              <a:tabLst>
                <a:tab pos="2626360" algn="l"/>
              </a:tabLst>
            </a:pP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a=int(input("Unesite</a:t>
            </a:r>
            <a:r>
              <a:rPr dirty="0" sz="1200" spc="10" b="1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prvi</a:t>
            </a:r>
            <a:r>
              <a:rPr dirty="0" sz="1200" spc="25" b="1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broj:=	"))  b=int(input("Unesite drugi </a:t>
            </a:r>
            <a:r>
              <a:rPr dirty="0" sz="1200" b="1">
                <a:solidFill>
                  <a:srgbClr val="FF0000"/>
                </a:solidFill>
                <a:latin typeface="Times New Roman"/>
                <a:cs typeface="Times New Roman"/>
              </a:rPr>
              <a:t>broj: =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"))  print("Zbroj</a:t>
            </a:r>
            <a:r>
              <a:rPr dirty="0" sz="1200" spc="25" b="1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brojeva",a,"i",b,"je",a+b)</a:t>
            </a:r>
            <a:endParaRPr sz="1200">
              <a:latin typeface="Times New Roman"/>
              <a:cs typeface="Times New Roman"/>
            </a:endParaRPr>
          </a:p>
          <a:p>
            <a:pPr marL="461645">
              <a:lnSpc>
                <a:spcPts val="1410"/>
              </a:lnSpc>
              <a:spcBef>
                <a:spcPts val="409"/>
              </a:spcBef>
            </a:pPr>
            <a:r>
              <a:rPr dirty="0" sz="1200" spc="-5">
                <a:latin typeface="Times New Roman"/>
                <a:cs typeface="Times New Roman"/>
              </a:rPr>
              <a:t>Nakon što smo definirali funkciju, potrebno </a:t>
            </a:r>
            <a:r>
              <a:rPr dirty="0" sz="1200">
                <a:latin typeface="Times New Roman"/>
                <a:cs typeface="Times New Roman"/>
              </a:rPr>
              <a:t>ju je pozvati </a:t>
            </a:r>
            <a:r>
              <a:rPr dirty="0" sz="1200" spc="-5">
                <a:latin typeface="Times New Roman"/>
                <a:cs typeface="Times New Roman"/>
              </a:rPr>
              <a:t>kako </a:t>
            </a:r>
            <a:r>
              <a:rPr dirty="0" sz="1200">
                <a:latin typeface="Times New Roman"/>
                <a:cs typeface="Times New Roman"/>
              </a:rPr>
              <a:t>bi se ona </a:t>
            </a:r>
            <a:r>
              <a:rPr dirty="0" sz="1200" spc="-5">
                <a:latin typeface="Times New Roman"/>
                <a:cs typeface="Times New Roman"/>
              </a:rPr>
              <a:t>mogla</a:t>
            </a:r>
            <a:r>
              <a:rPr dirty="0" sz="1200" spc="100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izvršiti.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</a:pPr>
            <a:r>
              <a:rPr dirty="0" sz="1200">
                <a:latin typeface="Times New Roman"/>
                <a:cs typeface="Times New Roman"/>
              </a:rPr>
              <a:t>Pošto </a:t>
            </a:r>
            <a:r>
              <a:rPr dirty="0" sz="1200" spc="-5">
                <a:latin typeface="Times New Roman"/>
                <a:cs typeface="Times New Roman"/>
              </a:rPr>
              <a:t>ćemo napraviti program </a:t>
            </a:r>
            <a:r>
              <a:rPr dirty="0" sz="1200">
                <a:latin typeface="Times New Roman"/>
                <a:cs typeface="Times New Roman"/>
              </a:rPr>
              <a:t>koji </a:t>
            </a:r>
            <a:r>
              <a:rPr dirty="0" sz="1200" spc="-5">
                <a:latin typeface="Times New Roman"/>
                <a:cs typeface="Times New Roman"/>
              </a:rPr>
              <a:t>zbraja brojeve </a:t>
            </a:r>
            <a:r>
              <a:rPr dirty="0" u="heavy" sz="1200" spc="-5" b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pet puta</a:t>
            </a:r>
            <a:r>
              <a:rPr dirty="0" sz="1200" spc="-5">
                <a:latin typeface="Times New Roman"/>
                <a:cs typeface="Times New Roman"/>
              </a:rPr>
              <a:t>, </a:t>
            </a:r>
            <a:r>
              <a:rPr dirty="0" sz="1200">
                <a:latin typeface="Times New Roman"/>
                <a:cs typeface="Times New Roman"/>
              </a:rPr>
              <a:t>koristit </a:t>
            </a:r>
            <a:r>
              <a:rPr dirty="0" sz="1200" spc="-5">
                <a:latin typeface="Times New Roman"/>
                <a:cs typeface="Times New Roman"/>
              </a:rPr>
              <a:t>ćemo </a:t>
            </a:r>
            <a:r>
              <a:rPr dirty="0" sz="1200" b="1">
                <a:latin typeface="Times New Roman"/>
                <a:cs typeface="Times New Roman"/>
              </a:rPr>
              <a:t>for</a:t>
            </a:r>
            <a:r>
              <a:rPr dirty="0" sz="1200" spc="75" b="1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petlju:</a:t>
            </a:r>
            <a:endParaRPr sz="1200">
              <a:latin typeface="Times New Roman"/>
              <a:cs typeface="Times New Roman"/>
            </a:endParaRPr>
          </a:p>
          <a:p>
            <a:pPr marL="317500" marR="4633595" indent="-304800">
              <a:lnSpc>
                <a:spcPct val="95900"/>
              </a:lnSpc>
              <a:spcBef>
                <a:spcPts val="490"/>
              </a:spcBef>
            </a:pP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for i in</a:t>
            </a:r>
            <a:r>
              <a:rPr dirty="0" sz="1200" spc="-75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range(1,6):  </a:t>
            </a:r>
            <a:r>
              <a:rPr dirty="0" sz="1200" spc="-5">
                <a:solidFill>
                  <a:srgbClr val="006FC0"/>
                </a:solidFill>
                <a:latin typeface="Times New Roman"/>
                <a:cs typeface="Times New Roman"/>
              </a:rPr>
              <a:t>zbrajanje() 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print("")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45"/>
              </a:spcBef>
            </a:pPr>
            <a:r>
              <a:rPr dirty="0" sz="1200" spc="-5">
                <a:latin typeface="Times New Roman"/>
                <a:cs typeface="Times New Roman"/>
              </a:rPr>
              <a:t>Sada smo gotovi </a:t>
            </a:r>
            <a:r>
              <a:rPr dirty="0" sz="1200">
                <a:latin typeface="Times New Roman"/>
                <a:cs typeface="Times New Roman"/>
              </a:rPr>
              <a:t>s </a:t>
            </a:r>
            <a:r>
              <a:rPr dirty="0" sz="1200" spc="-5">
                <a:latin typeface="Times New Roman"/>
                <a:cs typeface="Times New Roman"/>
              </a:rPr>
              <a:t>izradom </a:t>
            </a:r>
            <a:r>
              <a:rPr dirty="0" sz="1200">
                <a:latin typeface="Times New Roman"/>
                <a:cs typeface="Times New Roman"/>
              </a:rPr>
              <a:t>i pozivanjem </a:t>
            </a:r>
            <a:r>
              <a:rPr dirty="0" sz="1200" spc="-5">
                <a:latin typeface="Times New Roman"/>
                <a:cs typeface="Times New Roman"/>
              </a:rPr>
              <a:t>funkcije </a:t>
            </a:r>
            <a:r>
              <a:rPr dirty="0" sz="1200">
                <a:latin typeface="Times New Roman"/>
                <a:cs typeface="Times New Roman"/>
              </a:rPr>
              <a:t>te možemo </a:t>
            </a:r>
            <a:r>
              <a:rPr dirty="0" sz="1200" spc="-5">
                <a:latin typeface="Times New Roman"/>
                <a:cs typeface="Times New Roman"/>
              </a:rPr>
              <a:t>pokrenuti</a:t>
            </a:r>
            <a:r>
              <a:rPr dirty="0" sz="1200" spc="2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program:</a:t>
            </a:r>
            <a:endParaRPr sz="12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5791"/>
            <a:ext cx="5769610" cy="7997190"/>
          </a:xfrm>
          <a:prstGeom prst="rect">
            <a:avLst/>
          </a:prstGeom>
        </p:spPr>
        <p:txBody>
          <a:bodyPr wrap="square" lIns="0" tIns="24765" rIns="0" bIns="0" rtlCol="0" vert="horz">
            <a:spAutoFit/>
          </a:bodyPr>
          <a:lstStyle/>
          <a:p>
            <a:pPr marL="12700" marR="26670" indent="448945">
              <a:lnSpc>
                <a:spcPts val="1380"/>
              </a:lnSpc>
              <a:spcBef>
                <a:spcPts val="195"/>
              </a:spcBef>
            </a:pPr>
            <a:r>
              <a:rPr dirty="0" sz="1200" spc="-5">
                <a:latin typeface="Times New Roman"/>
                <a:cs typeface="Times New Roman"/>
              </a:rPr>
              <a:t>Kao što </a:t>
            </a:r>
            <a:r>
              <a:rPr dirty="0" sz="1200">
                <a:latin typeface="Times New Roman"/>
                <a:cs typeface="Times New Roman"/>
              </a:rPr>
              <a:t>vidite, </a:t>
            </a:r>
            <a:r>
              <a:rPr dirty="0" sz="1200" spc="-5">
                <a:latin typeface="Times New Roman"/>
                <a:cs typeface="Times New Roman"/>
              </a:rPr>
              <a:t>korištenje funkcija nam </a:t>
            </a:r>
            <a:r>
              <a:rPr dirty="0" sz="1200">
                <a:latin typeface="Times New Roman"/>
                <a:cs typeface="Times New Roman"/>
              </a:rPr>
              <a:t>je skratilo </a:t>
            </a:r>
            <a:r>
              <a:rPr dirty="0" sz="1200" spc="-5">
                <a:latin typeface="Times New Roman"/>
                <a:cs typeface="Times New Roman"/>
              </a:rPr>
              <a:t>vrijeme pisanja programa </a:t>
            </a:r>
            <a:r>
              <a:rPr dirty="0" sz="1200">
                <a:latin typeface="Times New Roman"/>
                <a:cs typeface="Times New Roman"/>
              </a:rPr>
              <a:t>jer smo za  </a:t>
            </a:r>
            <a:r>
              <a:rPr dirty="0" sz="1200" spc="-5">
                <a:latin typeface="Times New Roman"/>
                <a:cs typeface="Times New Roman"/>
              </a:rPr>
              <a:t>zbrajanje </a:t>
            </a:r>
            <a:r>
              <a:rPr dirty="0" sz="1200">
                <a:latin typeface="Times New Roman"/>
                <a:cs typeface="Times New Roman"/>
              </a:rPr>
              <a:t>i </a:t>
            </a:r>
            <a:r>
              <a:rPr dirty="0" sz="1200" spc="-5">
                <a:latin typeface="Times New Roman"/>
                <a:cs typeface="Times New Roman"/>
              </a:rPr>
              <a:t>ispis samo jednom pisali </a:t>
            </a:r>
            <a:r>
              <a:rPr dirty="0" sz="1200">
                <a:latin typeface="Times New Roman"/>
                <a:cs typeface="Times New Roman"/>
              </a:rPr>
              <a:t>kod i nije bilo </a:t>
            </a:r>
            <a:r>
              <a:rPr dirty="0" sz="1200" spc="-5">
                <a:latin typeface="Times New Roman"/>
                <a:cs typeface="Times New Roman"/>
              </a:rPr>
              <a:t>potrebno kasnije </a:t>
            </a:r>
            <a:r>
              <a:rPr dirty="0" sz="1200">
                <a:latin typeface="Times New Roman"/>
                <a:cs typeface="Times New Roman"/>
              </a:rPr>
              <a:t>to </a:t>
            </a:r>
            <a:r>
              <a:rPr dirty="0" sz="1200" spc="5">
                <a:latin typeface="Times New Roman"/>
                <a:cs typeface="Times New Roman"/>
              </a:rPr>
              <a:t>sve </a:t>
            </a:r>
            <a:r>
              <a:rPr dirty="0" sz="1200">
                <a:latin typeface="Times New Roman"/>
                <a:cs typeface="Times New Roman"/>
              </a:rPr>
              <a:t>pisati</a:t>
            </a:r>
            <a:r>
              <a:rPr dirty="0" sz="1200" spc="75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ponovo.</a:t>
            </a:r>
            <a:endParaRPr sz="1200">
              <a:latin typeface="Times New Roman"/>
              <a:cs typeface="Times New Roman"/>
            </a:endParaRPr>
          </a:p>
          <a:p>
            <a:pPr marL="12700" marR="265430" indent="448945">
              <a:lnSpc>
                <a:spcPts val="1380"/>
              </a:lnSpc>
              <a:spcBef>
                <a:spcPts val="505"/>
              </a:spcBef>
            </a:pPr>
            <a:r>
              <a:rPr dirty="0" sz="1200" spc="-5">
                <a:latin typeface="Times New Roman"/>
                <a:cs typeface="Times New Roman"/>
              </a:rPr>
              <a:t>Druga </a:t>
            </a:r>
            <a:r>
              <a:rPr dirty="0" sz="1200">
                <a:latin typeface="Times New Roman"/>
                <a:cs typeface="Times New Roman"/>
              </a:rPr>
              <a:t>pozitivna </a:t>
            </a:r>
            <a:r>
              <a:rPr dirty="0" sz="1200" spc="-5">
                <a:latin typeface="Times New Roman"/>
                <a:cs typeface="Times New Roman"/>
              </a:rPr>
              <a:t>stvar </a:t>
            </a:r>
            <a:r>
              <a:rPr dirty="0" sz="1200">
                <a:latin typeface="Times New Roman"/>
                <a:cs typeface="Times New Roman"/>
              </a:rPr>
              <a:t>je </a:t>
            </a:r>
            <a:r>
              <a:rPr dirty="0" sz="1200" spc="-5">
                <a:latin typeface="Times New Roman"/>
                <a:cs typeface="Times New Roman"/>
              </a:rPr>
              <a:t>povećanje čitkosti </a:t>
            </a:r>
            <a:r>
              <a:rPr dirty="0" sz="1200">
                <a:latin typeface="Times New Roman"/>
                <a:cs typeface="Times New Roman"/>
              </a:rPr>
              <a:t>koda. </a:t>
            </a:r>
            <a:r>
              <a:rPr dirty="0" sz="1200" spc="-5">
                <a:latin typeface="Times New Roman"/>
                <a:cs typeface="Times New Roman"/>
              </a:rPr>
              <a:t>Na </a:t>
            </a:r>
            <a:r>
              <a:rPr dirty="0" sz="1200">
                <a:latin typeface="Times New Roman"/>
                <a:cs typeface="Times New Roman"/>
              </a:rPr>
              <a:t>vrhu </a:t>
            </a:r>
            <a:r>
              <a:rPr dirty="0" sz="1200" spc="-5">
                <a:latin typeface="Times New Roman"/>
                <a:cs typeface="Times New Roman"/>
              </a:rPr>
              <a:t>nam se </a:t>
            </a:r>
            <a:r>
              <a:rPr dirty="0" sz="1200">
                <a:latin typeface="Times New Roman"/>
                <a:cs typeface="Times New Roman"/>
              </a:rPr>
              <a:t>nalazi </a:t>
            </a:r>
            <a:r>
              <a:rPr dirty="0" sz="1200" spc="-5">
                <a:latin typeface="Times New Roman"/>
                <a:cs typeface="Times New Roman"/>
              </a:rPr>
              <a:t>funkcija </a:t>
            </a:r>
            <a:r>
              <a:rPr dirty="0" sz="1200">
                <a:latin typeface="Times New Roman"/>
                <a:cs typeface="Times New Roman"/>
              </a:rPr>
              <a:t>u  kojoj piše </a:t>
            </a:r>
            <a:r>
              <a:rPr dirty="0" sz="1200" spc="-5">
                <a:latin typeface="Times New Roman"/>
                <a:cs typeface="Times New Roman"/>
              </a:rPr>
              <a:t>što </a:t>
            </a:r>
            <a:r>
              <a:rPr dirty="0" sz="1200">
                <a:latin typeface="Times New Roman"/>
                <a:cs typeface="Times New Roman"/>
              </a:rPr>
              <a:t>se </a:t>
            </a:r>
            <a:r>
              <a:rPr dirty="0" sz="1200" spc="-5">
                <a:latin typeface="Times New Roman"/>
                <a:cs typeface="Times New Roman"/>
              </a:rPr>
              <a:t>radi, </a:t>
            </a:r>
            <a:r>
              <a:rPr dirty="0" sz="1200">
                <a:latin typeface="Times New Roman"/>
                <a:cs typeface="Times New Roman"/>
              </a:rPr>
              <a:t>dok se </a:t>
            </a:r>
            <a:r>
              <a:rPr dirty="0" sz="1200" spc="-5">
                <a:latin typeface="Times New Roman"/>
                <a:cs typeface="Times New Roman"/>
              </a:rPr>
              <a:t>kasnije </a:t>
            </a:r>
            <a:r>
              <a:rPr dirty="0" sz="1200">
                <a:latin typeface="Times New Roman"/>
                <a:cs typeface="Times New Roman"/>
              </a:rPr>
              <a:t>ona </a:t>
            </a:r>
            <a:r>
              <a:rPr dirty="0" sz="1200" spc="-5">
                <a:latin typeface="Times New Roman"/>
                <a:cs typeface="Times New Roman"/>
              </a:rPr>
              <a:t>samo </a:t>
            </a:r>
            <a:r>
              <a:rPr dirty="0" sz="1200">
                <a:latin typeface="Times New Roman"/>
                <a:cs typeface="Times New Roman"/>
              </a:rPr>
              <a:t>poziva da izvrši </a:t>
            </a:r>
            <a:r>
              <a:rPr dirty="0" sz="1200" spc="-5">
                <a:latin typeface="Times New Roman"/>
                <a:cs typeface="Times New Roman"/>
              </a:rPr>
              <a:t>određeni</a:t>
            </a:r>
            <a:r>
              <a:rPr dirty="0" sz="1200" spc="-15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zadatak.</a:t>
            </a:r>
            <a:endParaRPr sz="1200">
              <a:latin typeface="Times New Roman"/>
              <a:cs typeface="Times New Roman"/>
            </a:endParaRPr>
          </a:p>
          <a:p>
            <a:pPr algn="just" marL="12700" marR="212725" indent="448945">
              <a:lnSpc>
                <a:spcPts val="1380"/>
              </a:lnSpc>
              <a:spcBef>
                <a:spcPts val="505"/>
              </a:spcBef>
            </a:pPr>
            <a:r>
              <a:rPr dirty="0" sz="1200" spc="-5">
                <a:latin typeface="Times New Roman"/>
                <a:cs typeface="Times New Roman"/>
              </a:rPr>
              <a:t>No, treba </a:t>
            </a:r>
            <a:r>
              <a:rPr dirty="0" sz="1200">
                <a:latin typeface="Times New Roman"/>
                <a:cs typeface="Times New Roman"/>
              </a:rPr>
              <a:t>napomenuti </a:t>
            </a:r>
            <a:r>
              <a:rPr dirty="0" sz="1200" spc="-5">
                <a:latin typeface="Times New Roman"/>
                <a:cs typeface="Times New Roman"/>
              </a:rPr>
              <a:t>jednu stvar. </a:t>
            </a:r>
            <a:r>
              <a:rPr dirty="0" sz="1200" spc="-5" b="1">
                <a:latin typeface="Times New Roman"/>
                <a:cs typeface="Times New Roman"/>
              </a:rPr>
              <a:t>Funkcija mora </a:t>
            </a:r>
            <a:r>
              <a:rPr dirty="0" sz="1200" b="1">
                <a:latin typeface="Times New Roman"/>
                <a:cs typeface="Times New Roman"/>
              </a:rPr>
              <a:t>biti </a:t>
            </a:r>
            <a:r>
              <a:rPr dirty="0" sz="1200" spc="-5" b="1">
                <a:latin typeface="Times New Roman"/>
                <a:cs typeface="Times New Roman"/>
              </a:rPr>
              <a:t>definirana </a:t>
            </a:r>
            <a:r>
              <a:rPr dirty="0" sz="1200" b="1">
                <a:latin typeface="Times New Roman"/>
                <a:cs typeface="Times New Roman"/>
              </a:rPr>
              <a:t>prije pozivanja  </a:t>
            </a:r>
            <a:r>
              <a:rPr dirty="0" sz="1200" spc="-5" b="1">
                <a:latin typeface="Times New Roman"/>
                <a:cs typeface="Times New Roman"/>
              </a:rPr>
              <a:t>iste</a:t>
            </a:r>
            <a:r>
              <a:rPr dirty="0" sz="1200" spc="-5">
                <a:latin typeface="Times New Roman"/>
                <a:cs typeface="Times New Roman"/>
              </a:rPr>
              <a:t>, </a:t>
            </a:r>
            <a:r>
              <a:rPr dirty="0" sz="1200">
                <a:latin typeface="Times New Roman"/>
                <a:cs typeface="Times New Roman"/>
              </a:rPr>
              <a:t>jer će </a:t>
            </a:r>
            <a:r>
              <a:rPr dirty="0" sz="1200" spc="-5">
                <a:latin typeface="Times New Roman"/>
                <a:cs typeface="Times New Roman"/>
              </a:rPr>
              <a:t>program inače </a:t>
            </a:r>
            <a:r>
              <a:rPr dirty="0" sz="1200">
                <a:latin typeface="Times New Roman"/>
                <a:cs typeface="Times New Roman"/>
              </a:rPr>
              <a:t>javiti </a:t>
            </a:r>
            <a:r>
              <a:rPr dirty="0" sz="1200" spc="-5">
                <a:latin typeface="Times New Roman"/>
                <a:cs typeface="Times New Roman"/>
              </a:rPr>
              <a:t>pogrešku </a:t>
            </a:r>
            <a:r>
              <a:rPr dirty="0" sz="1200">
                <a:latin typeface="Times New Roman"/>
                <a:cs typeface="Times New Roman"/>
              </a:rPr>
              <a:t>(u </a:t>
            </a:r>
            <a:r>
              <a:rPr dirty="0" sz="1200" spc="-5">
                <a:latin typeface="Times New Roman"/>
                <a:cs typeface="Times New Roman"/>
              </a:rPr>
              <a:t>našem primjeru funkcija </a:t>
            </a:r>
            <a:r>
              <a:rPr dirty="0" sz="1200">
                <a:latin typeface="Times New Roman"/>
                <a:cs typeface="Times New Roman"/>
              </a:rPr>
              <a:t>je napisana odmah na  </a:t>
            </a:r>
            <a:r>
              <a:rPr dirty="0" sz="1200" spc="-5">
                <a:latin typeface="Times New Roman"/>
                <a:cs typeface="Times New Roman"/>
              </a:rPr>
              <a:t>početku, </a:t>
            </a:r>
            <a:r>
              <a:rPr dirty="0" sz="1200">
                <a:latin typeface="Times New Roman"/>
                <a:cs typeface="Times New Roman"/>
              </a:rPr>
              <a:t>a </a:t>
            </a:r>
            <a:r>
              <a:rPr dirty="0" sz="1200" spc="-5">
                <a:latin typeface="Times New Roman"/>
                <a:cs typeface="Times New Roman"/>
              </a:rPr>
              <a:t>kasnije </a:t>
            </a:r>
            <a:r>
              <a:rPr dirty="0" sz="1200">
                <a:latin typeface="Times New Roman"/>
                <a:cs typeface="Times New Roman"/>
              </a:rPr>
              <a:t>je tek</a:t>
            </a:r>
            <a:r>
              <a:rPr dirty="0" sz="1200" spc="1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pozivana).</a:t>
            </a:r>
            <a:endParaRPr sz="1200">
              <a:latin typeface="Times New Roman"/>
              <a:cs typeface="Times New Roman"/>
            </a:endParaRPr>
          </a:p>
          <a:p>
            <a:pPr algn="just" marL="12700" marR="78740" indent="448945">
              <a:lnSpc>
                <a:spcPts val="1380"/>
              </a:lnSpc>
              <a:spcBef>
                <a:spcPts val="490"/>
              </a:spcBef>
            </a:pPr>
            <a:r>
              <a:rPr dirty="0" sz="1200" spc="-5">
                <a:latin typeface="Times New Roman"/>
                <a:cs typeface="Times New Roman"/>
              </a:rPr>
              <a:t>Sljedeća stvar </a:t>
            </a:r>
            <a:r>
              <a:rPr dirty="0" sz="1200">
                <a:latin typeface="Times New Roman"/>
                <a:cs typeface="Times New Roman"/>
              </a:rPr>
              <a:t>koju ćemo </a:t>
            </a:r>
            <a:r>
              <a:rPr dirty="0" sz="1200" spc="-5">
                <a:latin typeface="Times New Roman"/>
                <a:cs typeface="Times New Roman"/>
              </a:rPr>
              <a:t>spomenuti su argumenti. Njih </a:t>
            </a:r>
            <a:r>
              <a:rPr dirty="0" sz="1200">
                <a:latin typeface="Times New Roman"/>
                <a:cs typeface="Times New Roman"/>
              </a:rPr>
              <a:t>smo već </a:t>
            </a:r>
            <a:r>
              <a:rPr dirty="0" sz="1200" spc="-5">
                <a:latin typeface="Times New Roman"/>
                <a:cs typeface="Times New Roman"/>
              </a:rPr>
              <a:t>sreli, </a:t>
            </a:r>
            <a:r>
              <a:rPr dirty="0" sz="1200">
                <a:latin typeface="Times New Roman"/>
                <a:cs typeface="Times New Roman"/>
              </a:rPr>
              <a:t>i to kod </a:t>
            </a:r>
            <a:r>
              <a:rPr dirty="0" sz="1200" spc="-5">
                <a:latin typeface="Times New Roman"/>
                <a:cs typeface="Times New Roman"/>
              </a:rPr>
              <a:t>gotovo  svih ugrađenih funkcija </a:t>
            </a:r>
            <a:r>
              <a:rPr dirty="0" sz="1200">
                <a:latin typeface="Times New Roman"/>
                <a:cs typeface="Times New Roman"/>
              </a:rPr>
              <a:t>koje </a:t>
            </a:r>
            <a:r>
              <a:rPr dirty="0" sz="1200" spc="-5">
                <a:latin typeface="Times New Roman"/>
                <a:cs typeface="Times New Roman"/>
              </a:rPr>
              <a:t>smo </a:t>
            </a:r>
            <a:r>
              <a:rPr dirty="0" sz="1200">
                <a:latin typeface="Times New Roman"/>
                <a:cs typeface="Times New Roman"/>
              </a:rPr>
              <a:t>koristili.</a:t>
            </a:r>
            <a:endParaRPr sz="1200">
              <a:latin typeface="Times New Roman"/>
              <a:cs typeface="Times New Roman"/>
            </a:endParaRPr>
          </a:p>
          <a:p>
            <a:pPr algn="just" marL="12700" marR="31115" indent="448945">
              <a:lnSpc>
                <a:spcPts val="1380"/>
              </a:lnSpc>
              <a:spcBef>
                <a:spcPts val="505"/>
              </a:spcBef>
            </a:pPr>
            <a:r>
              <a:rPr dirty="0" sz="1200" spc="-5">
                <a:latin typeface="Times New Roman"/>
                <a:cs typeface="Times New Roman"/>
              </a:rPr>
              <a:t>Argumenti su vrijednosti </a:t>
            </a:r>
            <a:r>
              <a:rPr dirty="0" sz="1200">
                <a:latin typeface="Times New Roman"/>
                <a:cs typeface="Times New Roman"/>
              </a:rPr>
              <a:t>koje </a:t>
            </a:r>
            <a:r>
              <a:rPr dirty="0" sz="1200" spc="-5">
                <a:latin typeface="Times New Roman"/>
                <a:cs typeface="Times New Roman"/>
              </a:rPr>
              <a:t>prosljeđujemo </a:t>
            </a:r>
            <a:r>
              <a:rPr dirty="0" sz="1200">
                <a:latin typeface="Times New Roman"/>
                <a:cs typeface="Times New Roman"/>
              </a:rPr>
              <a:t>funkciji. Prosljeđujemo ih </a:t>
            </a:r>
            <a:r>
              <a:rPr dirty="0" sz="1200" spc="-5">
                <a:latin typeface="Times New Roman"/>
                <a:cs typeface="Times New Roman"/>
              </a:rPr>
              <a:t>tako </a:t>
            </a:r>
            <a:r>
              <a:rPr dirty="0" sz="1200">
                <a:latin typeface="Times New Roman"/>
                <a:cs typeface="Times New Roman"/>
              </a:rPr>
              <a:t>da unutar  </a:t>
            </a:r>
            <a:r>
              <a:rPr dirty="0" sz="1200" spc="-5">
                <a:latin typeface="Times New Roman"/>
                <a:cs typeface="Times New Roman"/>
              </a:rPr>
              <a:t>zagrade napišemo </a:t>
            </a:r>
            <a:r>
              <a:rPr dirty="0" sz="1200">
                <a:latin typeface="Times New Roman"/>
                <a:cs typeface="Times New Roman"/>
              </a:rPr>
              <a:t>vrijednost ili ime </a:t>
            </a:r>
            <a:r>
              <a:rPr dirty="0" sz="1200" spc="-5">
                <a:latin typeface="Times New Roman"/>
                <a:cs typeface="Times New Roman"/>
              </a:rPr>
              <a:t>varijable, liste </a:t>
            </a:r>
            <a:r>
              <a:rPr dirty="0" sz="1200">
                <a:latin typeface="Times New Roman"/>
                <a:cs typeface="Times New Roman"/>
              </a:rPr>
              <a:t>i </a:t>
            </a:r>
            <a:r>
              <a:rPr dirty="0" sz="1200" spc="-5">
                <a:latin typeface="Times New Roman"/>
                <a:cs typeface="Times New Roman"/>
              </a:rPr>
              <a:t>sl. </a:t>
            </a:r>
            <a:r>
              <a:rPr dirty="0" sz="1200">
                <a:latin typeface="Times New Roman"/>
                <a:cs typeface="Times New Roman"/>
              </a:rPr>
              <a:t>koja </a:t>
            </a:r>
            <a:r>
              <a:rPr dirty="0" sz="1200" spc="-5">
                <a:latin typeface="Times New Roman"/>
                <a:cs typeface="Times New Roman"/>
              </a:rPr>
              <a:t>sadržava </a:t>
            </a:r>
            <a:r>
              <a:rPr dirty="0" sz="1200">
                <a:latin typeface="Times New Roman"/>
                <a:cs typeface="Times New Roman"/>
              </a:rPr>
              <a:t>određenu</a:t>
            </a:r>
            <a:r>
              <a:rPr dirty="0" sz="1200" spc="7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vrijednost.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09"/>
              </a:spcBef>
            </a:pPr>
            <a:r>
              <a:rPr dirty="0" sz="1200" spc="-5" b="1">
                <a:latin typeface="Times New Roman"/>
                <a:cs typeface="Times New Roman"/>
              </a:rPr>
              <a:t>print(“Pozdrav”)</a:t>
            </a:r>
            <a:endParaRPr sz="1200">
              <a:latin typeface="Times New Roman"/>
              <a:cs typeface="Times New Roman"/>
            </a:endParaRPr>
          </a:p>
          <a:p>
            <a:pPr marL="12700" marR="351155" indent="448945">
              <a:lnSpc>
                <a:spcPts val="1380"/>
              </a:lnSpc>
              <a:spcBef>
                <a:spcPts val="525"/>
              </a:spcBef>
            </a:pPr>
            <a:r>
              <a:rPr dirty="0" sz="1200" spc="-5">
                <a:latin typeface="Times New Roman"/>
                <a:cs typeface="Times New Roman"/>
              </a:rPr>
              <a:t>U </a:t>
            </a:r>
            <a:r>
              <a:rPr dirty="0" sz="1200">
                <a:latin typeface="Times New Roman"/>
                <a:cs typeface="Times New Roman"/>
              </a:rPr>
              <a:t>ovom </a:t>
            </a:r>
            <a:r>
              <a:rPr dirty="0" sz="1200" spc="-5">
                <a:latin typeface="Times New Roman"/>
                <a:cs typeface="Times New Roman"/>
              </a:rPr>
              <a:t>primjeru </a:t>
            </a:r>
            <a:r>
              <a:rPr dirty="0" sz="1200">
                <a:latin typeface="Times New Roman"/>
                <a:cs typeface="Times New Roman"/>
              </a:rPr>
              <a:t>vidimo da </a:t>
            </a:r>
            <a:r>
              <a:rPr dirty="0" sz="1200" spc="-5">
                <a:latin typeface="Times New Roman"/>
                <a:cs typeface="Times New Roman"/>
              </a:rPr>
              <a:t>funkcija </a:t>
            </a:r>
            <a:r>
              <a:rPr dirty="0" sz="1200">
                <a:latin typeface="Times New Roman"/>
                <a:cs typeface="Times New Roman"/>
              </a:rPr>
              <a:t>print() ima </a:t>
            </a:r>
            <a:r>
              <a:rPr dirty="0" sz="1200" spc="-5">
                <a:latin typeface="Times New Roman"/>
                <a:cs typeface="Times New Roman"/>
              </a:rPr>
              <a:t>argument “Pozdrav”. </a:t>
            </a:r>
            <a:r>
              <a:rPr dirty="0" sz="1200">
                <a:latin typeface="Times New Roman"/>
                <a:cs typeface="Times New Roman"/>
              </a:rPr>
              <a:t>Pošto je to  </a:t>
            </a:r>
            <a:r>
              <a:rPr dirty="0" sz="1200" spc="-5">
                <a:latin typeface="Times New Roman"/>
                <a:cs typeface="Times New Roman"/>
              </a:rPr>
              <a:t>funkcija ispisa, </a:t>
            </a:r>
            <a:r>
              <a:rPr dirty="0" sz="1200">
                <a:latin typeface="Times New Roman"/>
                <a:cs typeface="Times New Roman"/>
              </a:rPr>
              <a:t>ona </a:t>
            </a:r>
            <a:r>
              <a:rPr dirty="0" sz="1200" spc="-5">
                <a:latin typeface="Times New Roman"/>
                <a:cs typeface="Times New Roman"/>
              </a:rPr>
              <a:t>ispisuje upravo vrijednost </a:t>
            </a:r>
            <a:r>
              <a:rPr dirty="0" sz="1200">
                <a:latin typeface="Times New Roman"/>
                <a:cs typeface="Times New Roman"/>
              </a:rPr>
              <a:t>tog</a:t>
            </a:r>
            <a:r>
              <a:rPr dirty="0" sz="1200" spc="2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argumenta.</a:t>
            </a:r>
            <a:endParaRPr sz="1200">
              <a:latin typeface="Times New Roman"/>
              <a:cs typeface="Times New Roman"/>
            </a:endParaRPr>
          </a:p>
          <a:p>
            <a:pPr marL="12700" marR="5080" indent="448945">
              <a:lnSpc>
                <a:spcPts val="1380"/>
              </a:lnSpc>
              <a:spcBef>
                <a:spcPts val="509"/>
              </a:spcBef>
            </a:pPr>
            <a:r>
              <a:rPr dirty="0" sz="1200" spc="-5">
                <a:latin typeface="Times New Roman"/>
                <a:cs typeface="Times New Roman"/>
              </a:rPr>
              <a:t>Kod funkcija definiranih </a:t>
            </a:r>
            <a:r>
              <a:rPr dirty="0" sz="1200">
                <a:latin typeface="Times New Roman"/>
                <a:cs typeface="Times New Roman"/>
              </a:rPr>
              <a:t>od </a:t>
            </a:r>
            <a:r>
              <a:rPr dirty="0" sz="1200" spc="-5">
                <a:latin typeface="Times New Roman"/>
                <a:cs typeface="Times New Roman"/>
              </a:rPr>
              <a:t>strane </a:t>
            </a:r>
            <a:r>
              <a:rPr dirty="0" sz="1200">
                <a:latin typeface="Times New Roman"/>
                <a:cs typeface="Times New Roman"/>
              </a:rPr>
              <a:t>korisnika, korisnik </a:t>
            </a:r>
            <a:r>
              <a:rPr dirty="0" sz="1200" spc="-5">
                <a:latin typeface="Times New Roman"/>
                <a:cs typeface="Times New Roman"/>
              </a:rPr>
              <a:t>sam određuje </a:t>
            </a:r>
            <a:r>
              <a:rPr dirty="0" sz="1200">
                <a:latin typeface="Times New Roman"/>
                <a:cs typeface="Times New Roman"/>
              </a:rPr>
              <a:t>koliko će  </a:t>
            </a:r>
            <a:r>
              <a:rPr dirty="0" sz="1200" spc="-5">
                <a:latin typeface="Times New Roman"/>
                <a:cs typeface="Times New Roman"/>
              </a:rPr>
              <a:t>argumenata </a:t>
            </a:r>
            <a:r>
              <a:rPr dirty="0" sz="1200">
                <a:latin typeface="Times New Roman"/>
                <a:cs typeface="Times New Roman"/>
              </a:rPr>
              <a:t>biti </a:t>
            </a:r>
            <a:r>
              <a:rPr dirty="0" sz="1200" spc="-5">
                <a:latin typeface="Times New Roman"/>
                <a:cs typeface="Times New Roman"/>
              </a:rPr>
              <a:t>potrebno </a:t>
            </a:r>
            <a:r>
              <a:rPr dirty="0" sz="1200">
                <a:latin typeface="Times New Roman"/>
                <a:cs typeface="Times New Roman"/>
              </a:rPr>
              <a:t>za izvođenje </a:t>
            </a:r>
            <a:r>
              <a:rPr dirty="0" sz="1200" spc="-5">
                <a:latin typeface="Times New Roman"/>
                <a:cs typeface="Times New Roman"/>
              </a:rPr>
              <a:t>određene funkcije. </a:t>
            </a:r>
            <a:r>
              <a:rPr dirty="0" sz="1200">
                <a:latin typeface="Times New Roman"/>
                <a:cs typeface="Times New Roman"/>
              </a:rPr>
              <a:t>Za </a:t>
            </a:r>
            <a:r>
              <a:rPr dirty="0" sz="1200" spc="-5">
                <a:latin typeface="Times New Roman"/>
                <a:cs typeface="Times New Roman"/>
              </a:rPr>
              <a:t>primjer ćemo </a:t>
            </a:r>
            <a:r>
              <a:rPr dirty="0" sz="1200">
                <a:latin typeface="Times New Roman"/>
                <a:cs typeface="Times New Roman"/>
              </a:rPr>
              <a:t>uzeti funkciju koja  množi dva </a:t>
            </a:r>
            <a:r>
              <a:rPr dirty="0" sz="1200" spc="-5">
                <a:latin typeface="Times New Roman"/>
                <a:cs typeface="Times New Roman"/>
              </a:rPr>
              <a:t>broja </a:t>
            </a:r>
            <a:r>
              <a:rPr dirty="0" sz="1200">
                <a:latin typeface="Times New Roman"/>
                <a:cs typeface="Times New Roman"/>
              </a:rPr>
              <a:t>i </a:t>
            </a:r>
            <a:r>
              <a:rPr dirty="0" sz="1200" spc="-5">
                <a:latin typeface="Times New Roman"/>
                <a:cs typeface="Times New Roman"/>
              </a:rPr>
              <a:t>ispisuje vrijednost. </a:t>
            </a:r>
            <a:r>
              <a:rPr dirty="0" sz="1200">
                <a:latin typeface="Times New Roman"/>
                <a:cs typeface="Times New Roman"/>
              </a:rPr>
              <a:t>Prvo </a:t>
            </a:r>
            <a:r>
              <a:rPr dirty="0" sz="1200" spc="-5">
                <a:latin typeface="Times New Roman"/>
                <a:cs typeface="Times New Roman"/>
              </a:rPr>
              <a:t>ćemo definirati </a:t>
            </a:r>
            <a:r>
              <a:rPr dirty="0" sz="1200">
                <a:latin typeface="Times New Roman"/>
                <a:cs typeface="Times New Roman"/>
              </a:rPr>
              <a:t>dvije </a:t>
            </a:r>
            <a:r>
              <a:rPr dirty="0" sz="1200" spc="-5">
                <a:latin typeface="Times New Roman"/>
                <a:cs typeface="Times New Roman"/>
              </a:rPr>
              <a:t>varijable, gdje će se </a:t>
            </a:r>
            <a:r>
              <a:rPr dirty="0" sz="1200">
                <a:latin typeface="Times New Roman"/>
                <a:cs typeface="Times New Roman"/>
              </a:rPr>
              <a:t>u svaku  </a:t>
            </a:r>
            <a:r>
              <a:rPr dirty="0" sz="1200" spc="-5">
                <a:latin typeface="Times New Roman"/>
                <a:cs typeface="Times New Roman"/>
              </a:rPr>
              <a:t>spremiti vrijednost </a:t>
            </a:r>
            <a:r>
              <a:rPr dirty="0" sz="1200">
                <a:latin typeface="Times New Roman"/>
                <a:cs typeface="Times New Roman"/>
              </a:rPr>
              <a:t>koju korisnik </a:t>
            </a:r>
            <a:r>
              <a:rPr dirty="0" sz="1200" spc="-5">
                <a:latin typeface="Times New Roman"/>
                <a:cs typeface="Times New Roman"/>
              </a:rPr>
              <a:t>unese. Nakon toga će se funkcija </a:t>
            </a:r>
            <a:r>
              <a:rPr dirty="0" sz="1200">
                <a:latin typeface="Times New Roman"/>
                <a:cs typeface="Times New Roman"/>
              </a:rPr>
              <a:t>pozivati, a u </a:t>
            </a:r>
            <a:r>
              <a:rPr dirty="0" sz="1200" spc="-5">
                <a:latin typeface="Times New Roman"/>
                <a:cs typeface="Times New Roman"/>
              </a:rPr>
              <a:t>zagradi </a:t>
            </a:r>
            <a:r>
              <a:rPr dirty="0" sz="1200">
                <a:latin typeface="Times New Roman"/>
                <a:cs typeface="Times New Roman"/>
              </a:rPr>
              <a:t>će </a:t>
            </a:r>
            <a:r>
              <a:rPr dirty="0" sz="1200" spc="5">
                <a:latin typeface="Times New Roman"/>
                <a:cs typeface="Times New Roman"/>
              </a:rPr>
              <a:t>se  </a:t>
            </a:r>
            <a:r>
              <a:rPr dirty="0" sz="1200" spc="-5">
                <a:latin typeface="Times New Roman"/>
                <a:cs typeface="Times New Roman"/>
              </a:rPr>
              <a:t>nalaziti proslijeđeni argumenti (brojevi </a:t>
            </a:r>
            <a:r>
              <a:rPr dirty="0" sz="1200">
                <a:latin typeface="Times New Roman"/>
                <a:cs typeface="Times New Roman"/>
              </a:rPr>
              <a:t>koje je unio</a:t>
            </a:r>
            <a:r>
              <a:rPr dirty="0" sz="1200" spc="20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korisnik).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  <a:spcBef>
                <a:spcPts val="405"/>
              </a:spcBef>
            </a:pP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def zbrajanje</a:t>
            </a:r>
            <a:r>
              <a:rPr dirty="0" sz="1200" spc="-5">
                <a:solidFill>
                  <a:srgbClr val="6F2F9F"/>
                </a:solidFill>
                <a:latin typeface="Times New Roman"/>
                <a:cs typeface="Times New Roman"/>
              </a:rPr>
              <a:t>(a,b):</a:t>
            </a:r>
            <a:endParaRPr sz="1200">
              <a:latin typeface="Times New Roman"/>
              <a:cs typeface="Times New Roman"/>
            </a:endParaRPr>
          </a:p>
          <a:p>
            <a:pPr marL="317500">
              <a:lnSpc>
                <a:spcPts val="1410"/>
              </a:lnSpc>
            </a:pP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print("Zbroj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brojeva",a,"i",b,"je",</a:t>
            </a:r>
            <a:r>
              <a:rPr dirty="0" sz="1200" spc="-5">
                <a:solidFill>
                  <a:srgbClr val="6F2F9F"/>
                </a:solidFill>
                <a:latin typeface="Times New Roman"/>
                <a:cs typeface="Times New Roman"/>
              </a:rPr>
              <a:t>a+b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)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13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 marR="3477260">
              <a:lnSpc>
                <a:spcPts val="1380"/>
              </a:lnSpc>
              <a:spcBef>
                <a:spcPts val="5"/>
              </a:spcBef>
            </a:pPr>
            <a:r>
              <a:rPr dirty="0" sz="1200" spc="-5">
                <a:solidFill>
                  <a:srgbClr val="00AF50"/>
                </a:solidFill>
                <a:latin typeface="Times New Roman"/>
                <a:cs typeface="Times New Roman"/>
              </a:rPr>
              <a:t>x</a:t>
            </a:r>
            <a:r>
              <a:rPr dirty="0" sz="1200" spc="-5">
                <a:solidFill>
                  <a:srgbClr val="006FC0"/>
                </a:solidFill>
                <a:latin typeface="Times New Roman"/>
                <a:cs typeface="Times New Roman"/>
              </a:rPr>
              <a:t>=int(input("Unesite </a:t>
            </a:r>
            <a:r>
              <a:rPr dirty="0" sz="1200">
                <a:solidFill>
                  <a:srgbClr val="006FC0"/>
                </a:solidFill>
                <a:latin typeface="Times New Roman"/>
                <a:cs typeface="Times New Roman"/>
              </a:rPr>
              <a:t>prvi broj = </a:t>
            </a:r>
            <a:r>
              <a:rPr dirty="0" sz="1200" spc="-5">
                <a:solidFill>
                  <a:srgbClr val="006FC0"/>
                </a:solidFill>
                <a:latin typeface="Times New Roman"/>
                <a:cs typeface="Times New Roman"/>
              </a:rPr>
              <a:t>"))  </a:t>
            </a:r>
            <a:r>
              <a:rPr dirty="0" sz="1200" spc="-5">
                <a:solidFill>
                  <a:srgbClr val="00AF50"/>
                </a:solidFill>
                <a:latin typeface="Times New Roman"/>
                <a:cs typeface="Times New Roman"/>
              </a:rPr>
              <a:t>y</a:t>
            </a:r>
            <a:r>
              <a:rPr dirty="0" sz="1200" spc="-5">
                <a:solidFill>
                  <a:srgbClr val="006FC0"/>
                </a:solidFill>
                <a:latin typeface="Times New Roman"/>
                <a:cs typeface="Times New Roman"/>
              </a:rPr>
              <a:t>=int(input("Unesite drugi </a:t>
            </a:r>
            <a:r>
              <a:rPr dirty="0" sz="1200">
                <a:solidFill>
                  <a:srgbClr val="006FC0"/>
                </a:solidFill>
                <a:latin typeface="Times New Roman"/>
                <a:cs typeface="Times New Roman"/>
              </a:rPr>
              <a:t>broj =</a:t>
            </a:r>
            <a:r>
              <a:rPr dirty="0" sz="1200" spc="5">
                <a:solidFill>
                  <a:srgbClr val="006FC0"/>
                </a:solidFill>
                <a:latin typeface="Times New Roman"/>
                <a:cs typeface="Times New Roman"/>
              </a:rPr>
              <a:t> </a:t>
            </a:r>
            <a:r>
              <a:rPr dirty="0" sz="1200" spc="-5">
                <a:solidFill>
                  <a:srgbClr val="006FC0"/>
                </a:solidFill>
                <a:latin typeface="Times New Roman"/>
                <a:cs typeface="Times New Roman"/>
              </a:rPr>
              <a:t>"))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09"/>
              </a:spcBef>
            </a:pPr>
            <a:r>
              <a:rPr dirty="0" sz="1200" spc="-5">
                <a:solidFill>
                  <a:srgbClr val="00AF50"/>
                </a:solidFill>
                <a:latin typeface="Times New Roman"/>
                <a:cs typeface="Times New Roman"/>
              </a:rPr>
              <a:t>zbrajanje(x,y)</a:t>
            </a:r>
            <a:endParaRPr sz="1200">
              <a:latin typeface="Times New Roman"/>
              <a:cs typeface="Times New Roman"/>
            </a:endParaRPr>
          </a:p>
          <a:p>
            <a:pPr marL="12700" marR="122555" indent="448945">
              <a:lnSpc>
                <a:spcPts val="1380"/>
              </a:lnSpc>
              <a:spcBef>
                <a:spcPts val="525"/>
              </a:spcBef>
            </a:pPr>
            <a:r>
              <a:rPr dirty="0" sz="1200" spc="-5">
                <a:latin typeface="Times New Roman"/>
                <a:cs typeface="Times New Roman"/>
              </a:rPr>
              <a:t>Ono što </a:t>
            </a:r>
            <a:r>
              <a:rPr dirty="0" sz="1200">
                <a:latin typeface="Times New Roman"/>
                <a:cs typeface="Times New Roman"/>
              </a:rPr>
              <a:t>može biti </a:t>
            </a:r>
            <a:r>
              <a:rPr dirty="0" sz="1200" spc="-5">
                <a:latin typeface="Times New Roman"/>
                <a:cs typeface="Times New Roman"/>
              </a:rPr>
              <a:t>zbunjujuće su </a:t>
            </a:r>
            <a:r>
              <a:rPr dirty="0" sz="1200">
                <a:latin typeface="Times New Roman"/>
                <a:cs typeface="Times New Roman"/>
              </a:rPr>
              <a:t>imena </a:t>
            </a:r>
            <a:r>
              <a:rPr dirty="0" sz="1200" spc="-5">
                <a:latin typeface="Times New Roman"/>
                <a:cs typeface="Times New Roman"/>
              </a:rPr>
              <a:t>argumenata </a:t>
            </a:r>
            <a:r>
              <a:rPr dirty="0" sz="1200">
                <a:latin typeface="Times New Roman"/>
                <a:cs typeface="Times New Roman"/>
              </a:rPr>
              <a:t>pri </a:t>
            </a:r>
            <a:r>
              <a:rPr dirty="0" sz="1200" spc="-5">
                <a:latin typeface="Times New Roman"/>
                <a:cs typeface="Times New Roman"/>
              </a:rPr>
              <a:t>definiranju </a:t>
            </a:r>
            <a:r>
              <a:rPr dirty="0" sz="1200">
                <a:latin typeface="Times New Roman"/>
                <a:cs typeface="Times New Roman"/>
              </a:rPr>
              <a:t>i pozivu </a:t>
            </a:r>
            <a:r>
              <a:rPr dirty="0" sz="1200" spc="-5">
                <a:latin typeface="Times New Roman"/>
                <a:cs typeface="Times New Roman"/>
              </a:rPr>
              <a:t>funkcije.  Kod definiranja funkcije, imena argumenata </a:t>
            </a:r>
            <a:r>
              <a:rPr dirty="0" sz="1200">
                <a:latin typeface="Times New Roman"/>
                <a:cs typeface="Times New Roman"/>
              </a:rPr>
              <a:t>možemo </a:t>
            </a:r>
            <a:r>
              <a:rPr dirty="0" sz="1200" spc="-5">
                <a:latin typeface="Times New Roman"/>
                <a:cs typeface="Times New Roman"/>
              </a:rPr>
              <a:t>odabrati svojevoljno </a:t>
            </a:r>
            <a:r>
              <a:rPr dirty="0" sz="1200">
                <a:latin typeface="Times New Roman"/>
                <a:cs typeface="Times New Roman"/>
              </a:rPr>
              <a:t>i ne </a:t>
            </a:r>
            <a:r>
              <a:rPr dirty="0" sz="1200" spc="-5">
                <a:latin typeface="Times New Roman"/>
                <a:cs typeface="Times New Roman"/>
              </a:rPr>
              <a:t>moraju </a:t>
            </a:r>
            <a:r>
              <a:rPr dirty="0" sz="1200">
                <a:latin typeface="Times New Roman"/>
                <a:cs typeface="Times New Roman"/>
              </a:rPr>
              <a:t>imati  ista </a:t>
            </a:r>
            <a:r>
              <a:rPr dirty="0" sz="1200" spc="-5">
                <a:latin typeface="Times New Roman"/>
                <a:cs typeface="Times New Roman"/>
              </a:rPr>
              <a:t>imena </a:t>
            </a:r>
            <a:r>
              <a:rPr dirty="0" sz="1200">
                <a:latin typeface="Times New Roman"/>
                <a:cs typeface="Times New Roman"/>
              </a:rPr>
              <a:t>koja </a:t>
            </a:r>
            <a:r>
              <a:rPr dirty="0" sz="1200" spc="-5">
                <a:latin typeface="Times New Roman"/>
                <a:cs typeface="Times New Roman"/>
              </a:rPr>
              <a:t>će kasnije </a:t>
            </a:r>
            <a:r>
              <a:rPr dirty="0" sz="1200">
                <a:latin typeface="Times New Roman"/>
                <a:cs typeface="Times New Roman"/>
              </a:rPr>
              <a:t>u </a:t>
            </a:r>
            <a:r>
              <a:rPr dirty="0" sz="1200" spc="-5">
                <a:latin typeface="Times New Roman"/>
                <a:cs typeface="Times New Roman"/>
              </a:rPr>
              <a:t>ostatku programa </a:t>
            </a:r>
            <a:r>
              <a:rPr dirty="0" sz="1200">
                <a:latin typeface="Times New Roman"/>
                <a:cs typeface="Times New Roman"/>
              </a:rPr>
              <a:t>biti </a:t>
            </a:r>
            <a:r>
              <a:rPr dirty="0" sz="1200" spc="-5">
                <a:latin typeface="Times New Roman"/>
                <a:cs typeface="Times New Roman"/>
              </a:rPr>
              <a:t>korištena. </a:t>
            </a:r>
            <a:r>
              <a:rPr dirty="0" sz="1200" spc="-5" b="1">
                <a:solidFill>
                  <a:srgbClr val="6F2F9F"/>
                </a:solidFill>
                <a:latin typeface="Times New Roman"/>
                <a:cs typeface="Times New Roman"/>
              </a:rPr>
              <a:t>Međutim, </a:t>
            </a:r>
            <a:r>
              <a:rPr dirty="0" sz="1200" b="1">
                <a:solidFill>
                  <a:srgbClr val="6F2F9F"/>
                </a:solidFill>
                <a:latin typeface="Times New Roman"/>
                <a:cs typeface="Times New Roman"/>
              </a:rPr>
              <a:t>u samoj </a:t>
            </a:r>
            <a:r>
              <a:rPr dirty="0" sz="1200" spc="-5" b="1">
                <a:solidFill>
                  <a:srgbClr val="6F2F9F"/>
                </a:solidFill>
                <a:latin typeface="Times New Roman"/>
                <a:cs typeface="Times New Roman"/>
              </a:rPr>
              <a:t>definiciji  funkcije, imena argumenata unutar zagrada </a:t>
            </a:r>
            <a:r>
              <a:rPr dirty="0" sz="1200" b="1">
                <a:solidFill>
                  <a:srgbClr val="6F2F9F"/>
                </a:solidFill>
                <a:latin typeface="Times New Roman"/>
                <a:cs typeface="Times New Roman"/>
              </a:rPr>
              <a:t>i </a:t>
            </a:r>
            <a:r>
              <a:rPr dirty="0" sz="1200" spc="-5" b="1">
                <a:solidFill>
                  <a:srgbClr val="6F2F9F"/>
                </a:solidFill>
                <a:latin typeface="Times New Roman"/>
                <a:cs typeface="Times New Roman"/>
              </a:rPr>
              <a:t>u tijelu funkcije moraju </a:t>
            </a:r>
            <a:r>
              <a:rPr dirty="0" sz="1200" b="1">
                <a:solidFill>
                  <a:srgbClr val="6F2F9F"/>
                </a:solidFill>
                <a:latin typeface="Times New Roman"/>
                <a:cs typeface="Times New Roman"/>
              </a:rPr>
              <a:t>biti</a:t>
            </a:r>
            <a:r>
              <a:rPr dirty="0" sz="1200" spc="85" b="1">
                <a:solidFill>
                  <a:srgbClr val="6F2F9F"/>
                </a:solidFill>
                <a:latin typeface="Times New Roman"/>
                <a:cs typeface="Times New Roman"/>
              </a:rPr>
              <a:t> </a:t>
            </a:r>
            <a:r>
              <a:rPr dirty="0" sz="1200" b="1">
                <a:solidFill>
                  <a:srgbClr val="6F2F9F"/>
                </a:solidFill>
                <a:latin typeface="Times New Roman"/>
                <a:cs typeface="Times New Roman"/>
              </a:rPr>
              <a:t>ista.</a:t>
            </a:r>
            <a:endParaRPr sz="1200">
              <a:latin typeface="Times New Roman"/>
              <a:cs typeface="Times New Roman"/>
            </a:endParaRPr>
          </a:p>
          <a:p>
            <a:pPr marL="12700" marR="196850" indent="448945">
              <a:lnSpc>
                <a:spcPts val="1380"/>
              </a:lnSpc>
              <a:spcBef>
                <a:spcPts val="495"/>
              </a:spcBef>
            </a:pPr>
            <a:r>
              <a:rPr dirty="0" sz="1200" spc="-5">
                <a:latin typeface="Times New Roman"/>
                <a:cs typeface="Times New Roman"/>
              </a:rPr>
              <a:t>Ovo funkcionira </a:t>
            </a:r>
            <a:r>
              <a:rPr dirty="0" sz="1200">
                <a:latin typeface="Times New Roman"/>
                <a:cs typeface="Times New Roman"/>
              </a:rPr>
              <a:t>tako da </a:t>
            </a:r>
            <a:r>
              <a:rPr dirty="0" sz="1200" spc="-5">
                <a:latin typeface="Times New Roman"/>
                <a:cs typeface="Times New Roman"/>
              </a:rPr>
              <a:t>se </a:t>
            </a:r>
            <a:r>
              <a:rPr dirty="0" sz="1200">
                <a:latin typeface="Times New Roman"/>
                <a:cs typeface="Times New Roman"/>
              </a:rPr>
              <a:t>pri pozivu </a:t>
            </a:r>
            <a:r>
              <a:rPr dirty="0" sz="1200" spc="-5">
                <a:latin typeface="Times New Roman"/>
                <a:cs typeface="Times New Roman"/>
              </a:rPr>
              <a:t>funkcije </a:t>
            </a:r>
            <a:r>
              <a:rPr dirty="0" sz="1200">
                <a:latin typeface="Times New Roman"/>
                <a:cs typeface="Times New Roman"/>
              </a:rPr>
              <a:t>stvore tipovi </a:t>
            </a:r>
            <a:r>
              <a:rPr dirty="0" sz="1200" spc="-5">
                <a:latin typeface="Times New Roman"/>
                <a:cs typeface="Times New Roman"/>
              </a:rPr>
              <a:t>podataka </a:t>
            </a:r>
            <a:r>
              <a:rPr dirty="0" sz="1200">
                <a:latin typeface="Times New Roman"/>
                <a:cs typeface="Times New Roman"/>
              </a:rPr>
              <a:t>(varijable,  </a:t>
            </a:r>
            <a:r>
              <a:rPr dirty="0" sz="1200" spc="-5">
                <a:latin typeface="Times New Roman"/>
                <a:cs typeface="Times New Roman"/>
              </a:rPr>
              <a:t>liste…) </a:t>
            </a:r>
            <a:r>
              <a:rPr dirty="0" sz="1200">
                <a:latin typeface="Times New Roman"/>
                <a:cs typeface="Times New Roman"/>
              </a:rPr>
              <a:t>iste </a:t>
            </a:r>
            <a:r>
              <a:rPr dirty="0" sz="1200" spc="-5">
                <a:latin typeface="Times New Roman"/>
                <a:cs typeface="Times New Roman"/>
              </a:rPr>
              <a:t>kao </a:t>
            </a:r>
            <a:r>
              <a:rPr dirty="0" sz="1200">
                <a:latin typeface="Times New Roman"/>
                <a:cs typeface="Times New Roman"/>
              </a:rPr>
              <a:t>i </a:t>
            </a:r>
            <a:r>
              <a:rPr dirty="0" sz="1200" spc="-5">
                <a:latin typeface="Times New Roman"/>
                <a:cs typeface="Times New Roman"/>
              </a:rPr>
              <a:t>proslijeđeni </a:t>
            </a:r>
            <a:r>
              <a:rPr dirty="0" sz="1200">
                <a:latin typeface="Times New Roman"/>
                <a:cs typeface="Times New Roman"/>
              </a:rPr>
              <a:t>tip </a:t>
            </a:r>
            <a:r>
              <a:rPr dirty="0" sz="1200" spc="-5">
                <a:latin typeface="Times New Roman"/>
                <a:cs typeface="Times New Roman"/>
              </a:rPr>
              <a:t>podataka, </a:t>
            </a:r>
            <a:r>
              <a:rPr dirty="0" sz="1200">
                <a:latin typeface="Times New Roman"/>
                <a:cs typeface="Times New Roman"/>
              </a:rPr>
              <a:t>a vrijednosti </a:t>
            </a:r>
            <a:r>
              <a:rPr dirty="0" sz="1200" spc="-5">
                <a:latin typeface="Times New Roman"/>
                <a:cs typeface="Times New Roman"/>
              </a:rPr>
              <a:t>se preslikaju </a:t>
            </a:r>
            <a:r>
              <a:rPr dirty="0" sz="1200">
                <a:latin typeface="Times New Roman"/>
                <a:cs typeface="Times New Roman"/>
              </a:rPr>
              <a:t>u njih. </a:t>
            </a:r>
            <a:r>
              <a:rPr dirty="0" sz="1200" spc="-5">
                <a:latin typeface="Times New Roman"/>
                <a:cs typeface="Times New Roman"/>
              </a:rPr>
              <a:t>Kada </a:t>
            </a:r>
            <a:r>
              <a:rPr dirty="0" sz="1200">
                <a:latin typeface="Times New Roman"/>
                <a:cs typeface="Times New Roman"/>
              </a:rPr>
              <a:t>funkcija  završi, ti </a:t>
            </a:r>
            <a:r>
              <a:rPr dirty="0" sz="1200" spc="-5">
                <a:latin typeface="Times New Roman"/>
                <a:cs typeface="Times New Roman"/>
              </a:rPr>
              <a:t>se </a:t>
            </a:r>
            <a:r>
              <a:rPr dirty="0" sz="1200">
                <a:latin typeface="Times New Roman"/>
                <a:cs typeface="Times New Roman"/>
              </a:rPr>
              <a:t>pomoćni </a:t>
            </a:r>
            <a:r>
              <a:rPr dirty="0" sz="1200" spc="-5">
                <a:latin typeface="Times New Roman"/>
                <a:cs typeface="Times New Roman"/>
              </a:rPr>
              <a:t>tipovi podataka </a:t>
            </a:r>
            <a:r>
              <a:rPr dirty="0" sz="1200">
                <a:latin typeface="Times New Roman"/>
                <a:cs typeface="Times New Roman"/>
              </a:rPr>
              <a:t>brišu iz</a:t>
            </a:r>
            <a:r>
              <a:rPr dirty="0" sz="1200" spc="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memorije.</a:t>
            </a:r>
            <a:endParaRPr sz="1200">
              <a:latin typeface="Times New Roman"/>
              <a:cs typeface="Times New Roman"/>
            </a:endParaRPr>
          </a:p>
          <a:p>
            <a:pPr marL="12700" marR="50800" indent="448945">
              <a:lnSpc>
                <a:spcPts val="1380"/>
              </a:lnSpc>
              <a:spcBef>
                <a:spcPts val="500"/>
              </a:spcBef>
            </a:pPr>
            <a:r>
              <a:rPr dirty="0" sz="1200" spc="-5">
                <a:latin typeface="Times New Roman"/>
                <a:cs typeface="Times New Roman"/>
              </a:rPr>
              <a:t>Upravo </a:t>
            </a:r>
            <a:r>
              <a:rPr dirty="0" sz="1200">
                <a:latin typeface="Times New Roman"/>
                <a:cs typeface="Times New Roman"/>
              </a:rPr>
              <a:t>iz </a:t>
            </a:r>
            <a:r>
              <a:rPr dirty="0" sz="1200" spc="-5">
                <a:latin typeface="Times New Roman"/>
                <a:cs typeface="Times New Roman"/>
              </a:rPr>
              <a:t>razloga </a:t>
            </a:r>
            <a:r>
              <a:rPr dirty="0" sz="1200" spc="5">
                <a:latin typeface="Times New Roman"/>
                <a:cs typeface="Times New Roman"/>
              </a:rPr>
              <a:t>da </a:t>
            </a:r>
            <a:r>
              <a:rPr dirty="0" sz="1200" spc="-5">
                <a:latin typeface="Times New Roman"/>
                <a:cs typeface="Times New Roman"/>
              </a:rPr>
              <a:t>se </a:t>
            </a:r>
            <a:r>
              <a:rPr dirty="0" sz="1200">
                <a:latin typeface="Times New Roman"/>
                <a:cs typeface="Times New Roman"/>
              </a:rPr>
              <a:t>pomoćni </a:t>
            </a:r>
            <a:r>
              <a:rPr dirty="0" sz="1200" spc="-5">
                <a:latin typeface="Times New Roman"/>
                <a:cs typeface="Times New Roman"/>
              </a:rPr>
              <a:t>podaci korišteni </a:t>
            </a:r>
            <a:r>
              <a:rPr dirty="0" sz="1200">
                <a:latin typeface="Times New Roman"/>
                <a:cs typeface="Times New Roman"/>
              </a:rPr>
              <a:t>u </a:t>
            </a:r>
            <a:r>
              <a:rPr dirty="0" sz="1200" spc="-5">
                <a:latin typeface="Times New Roman"/>
                <a:cs typeface="Times New Roman"/>
              </a:rPr>
              <a:t>funkcijama brišu, odnosno, nakon  izvršavanja funkcije </a:t>
            </a:r>
            <a:r>
              <a:rPr dirty="0" sz="1200">
                <a:latin typeface="Times New Roman"/>
                <a:cs typeface="Times New Roman"/>
              </a:rPr>
              <a:t>da </a:t>
            </a:r>
            <a:r>
              <a:rPr dirty="0" sz="1200" spc="5">
                <a:latin typeface="Times New Roman"/>
                <a:cs typeface="Times New Roman"/>
              </a:rPr>
              <a:t>se </a:t>
            </a:r>
            <a:r>
              <a:rPr dirty="0" sz="1200">
                <a:latin typeface="Times New Roman"/>
                <a:cs typeface="Times New Roman"/>
              </a:rPr>
              <a:t>oslobodi </a:t>
            </a:r>
            <a:r>
              <a:rPr dirty="0" sz="1200" spc="-5">
                <a:latin typeface="Times New Roman"/>
                <a:cs typeface="Times New Roman"/>
              </a:rPr>
              <a:t>korištena </a:t>
            </a:r>
            <a:r>
              <a:rPr dirty="0" sz="1200">
                <a:latin typeface="Times New Roman"/>
                <a:cs typeface="Times New Roman"/>
              </a:rPr>
              <a:t>memorija, postoji </a:t>
            </a:r>
            <a:r>
              <a:rPr dirty="0" sz="1200" spc="-5">
                <a:latin typeface="Times New Roman"/>
                <a:cs typeface="Times New Roman"/>
              </a:rPr>
              <a:t>mogućnost </a:t>
            </a:r>
            <a:r>
              <a:rPr dirty="0" sz="1200">
                <a:latin typeface="Times New Roman"/>
                <a:cs typeface="Times New Roman"/>
              </a:rPr>
              <a:t>da </a:t>
            </a:r>
            <a:r>
              <a:rPr dirty="0" sz="1200" spc="-5">
                <a:latin typeface="Times New Roman"/>
                <a:cs typeface="Times New Roman"/>
              </a:rPr>
              <a:t>funkcija </a:t>
            </a:r>
            <a:r>
              <a:rPr dirty="0" sz="1200">
                <a:latin typeface="Times New Roman"/>
                <a:cs typeface="Times New Roman"/>
              </a:rPr>
              <a:t>vrati  </a:t>
            </a:r>
            <a:r>
              <a:rPr dirty="0" sz="1200" spc="-5">
                <a:latin typeface="Times New Roman"/>
                <a:cs typeface="Times New Roman"/>
              </a:rPr>
              <a:t>vrijednost.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09"/>
              </a:spcBef>
            </a:pPr>
            <a:r>
              <a:rPr dirty="0" sz="1200" spc="-10">
                <a:latin typeface="Times New Roman"/>
                <a:cs typeface="Times New Roman"/>
              </a:rPr>
              <a:t>Zašto?</a:t>
            </a:r>
            <a:endParaRPr sz="1200">
              <a:latin typeface="Times New Roman"/>
              <a:cs typeface="Times New Roman"/>
            </a:endParaRPr>
          </a:p>
          <a:p>
            <a:pPr marL="12700" marR="77470" indent="448945">
              <a:lnSpc>
                <a:spcPts val="1380"/>
              </a:lnSpc>
              <a:spcBef>
                <a:spcPts val="530"/>
              </a:spcBef>
            </a:pPr>
            <a:r>
              <a:rPr dirty="0" sz="1200">
                <a:latin typeface="Times New Roman"/>
                <a:cs typeface="Times New Roman"/>
              </a:rPr>
              <a:t>Čisto </a:t>
            </a:r>
            <a:r>
              <a:rPr dirty="0" sz="1200" spc="-5">
                <a:latin typeface="Times New Roman"/>
                <a:cs typeface="Times New Roman"/>
              </a:rPr>
              <a:t>iz praktičnih razloga, </a:t>
            </a:r>
            <a:r>
              <a:rPr dirty="0" sz="1200">
                <a:latin typeface="Times New Roman"/>
                <a:cs typeface="Times New Roman"/>
              </a:rPr>
              <a:t>odnosno, </a:t>
            </a:r>
            <a:r>
              <a:rPr dirty="0" sz="1200" spc="-5">
                <a:latin typeface="Times New Roman"/>
                <a:cs typeface="Times New Roman"/>
              </a:rPr>
              <a:t>ako neku </a:t>
            </a:r>
            <a:r>
              <a:rPr dirty="0" sz="1200">
                <a:latin typeface="Times New Roman"/>
                <a:cs typeface="Times New Roman"/>
              </a:rPr>
              <a:t>vrijednost iz </a:t>
            </a:r>
            <a:r>
              <a:rPr dirty="0" sz="1200" spc="-5">
                <a:latin typeface="Times New Roman"/>
                <a:cs typeface="Times New Roman"/>
              </a:rPr>
              <a:t>funkcije trebamo </a:t>
            </a:r>
            <a:r>
              <a:rPr dirty="0" sz="1200">
                <a:latin typeface="Times New Roman"/>
                <a:cs typeface="Times New Roman"/>
              </a:rPr>
              <a:t>koristiti  u </a:t>
            </a:r>
            <a:r>
              <a:rPr dirty="0" sz="1200" spc="-5">
                <a:latin typeface="Times New Roman"/>
                <a:cs typeface="Times New Roman"/>
              </a:rPr>
              <a:t>daljnjem dijelu programa </a:t>
            </a:r>
            <a:r>
              <a:rPr dirty="0" sz="1200">
                <a:latin typeface="Times New Roman"/>
                <a:cs typeface="Times New Roman"/>
              </a:rPr>
              <a:t>bilo bi korisno da tu </a:t>
            </a:r>
            <a:r>
              <a:rPr dirty="0" sz="1200" spc="-5">
                <a:latin typeface="Times New Roman"/>
                <a:cs typeface="Times New Roman"/>
              </a:rPr>
              <a:t>vrijednost</a:t>
            </a:r>
            <a:r>
              <a:rPr dirty="0" sz="1200" spc="2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sačuvamo.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09"/>
              </a:spcBef>
            </a:pPr>
            <a:r>
              <a:rPr dirty="0" u="heavy" sz="1200" spc="-30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heavy" sz="1200" spc="-5" b="1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Možemo vrijednost poslati </a:t>
            </a:r>
            <a:r>
              <a:rPr dirty="0" u="heavy" sz="1200" b="1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u </a:t>
            </a:r>
            <a:r>
              <a:rPr dirty="0" u="heavy" sz="1200" spc="-5" b="1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funkciju, </a:t>
            </a:r>
            <a:r>
              <a:rPr dirty="0" u="heavy" sz="1200" b="1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i </a:t>
            </a:r>
            <a:r>
              <a:rPr dirty="0" u="heavy" sz="1200" spc="-5" b="1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funkcija tu vrijednost </a:t>
            </a:r>
            <a:r>
              <a:rPr dirty="0" u="heavy" sz="1200" b="1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može </a:t>
            </a:r>
            <a:r>
              <a:rPr dirty="0" u="heavy" sz="1200" spc="-5" b="1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vrati</a:t>
            </a:r>
            <a:r>
              <a:rPr dirty="0" u="heavy" sz="1200" spc="40" b="1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heavy" sz="1200" b="1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nazad.</a:t>
            </a:r>
            <a:endParaRPr sz="12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8840"/>
            <a:ext cx="241554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Primjer: Unesite dva </a:t>
            </a:r>
            <a:r>
              <a:rPr dirty="0" sz="1200" b="1">
                <a:latin typeface="Calibri"/>
                <a:cs typeface="Calibri"/>
              </a:rPr>
              <a:t>boja i </a:t>
            </a:r>
            <a:r>
              <a:rPr dirty="0" sz="1200" spc="-5" b="1">
                <a:latin typeface="Calibri"/>
                <a:cs typeface="Calibri"/>
              </a:rPr>
              <a:t>zbrojite</a:t>
            </a:r>
            <a:r>
              <a:rPr dirty="0" sz="1200" spc="-40" b="1">
                <a:latin typeface="Calibri"/>
                <a:cs typeface="Calibri"/>
              </a:rPr>
              <a:t> </a:t>
            </a:r>
            <a:r>
              <a:rPr dirty="0" sz="1200" b="1">
                <a:latin typeface="Calibri"/>
                <a:cs typeface="Calibri"/>
              </a:rPr>
              <a:t>ih.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230121"/>
          <a:ext cx="5765165" cy="31845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290188">
                <a:tc>
                  <a:txBody>
                    <a:bodyPr/>
                    <a:lstStyle/>
                    <a:p>
                      <a:pPr marL="69850">
                        <a:lnSpc>
                          <a:spcPts val="1015"/>
                        </a:lnSpc>
                      </a:pPr>
                      <a:r>
                        <a:rPr dirty="0" sz="1000" spc="-5">
                          <a:latin typeface="Courier New"/>
                          <a:cs typeface="Courier New"/>
                        </a:rPr>
                        <a:t>def brojevi(x, y):</a:t>
                      </a:r>
                      <a:endParaRPr sz="1000">
                        <a:latin typeface="Courier New"/>
                        <a:cs typeface="Courier New"/>
                      </a:endParaRPr>
                    </a:p>
                    <a:p>
                      <a:pPr marL="374650">
                        <a:lnSpc>
                          <a:spcPts val="1165"/>
                        </a:lnSpc>
                      </a:pPr>
                      <a:r>
                        <a:rPr dirty="0" sz="1000" spc="-5">
                          <a:latin typeface="Courier New"/>
                          <a:cs typeface="Courier New"/>
                        </a:rPr>
                        <a:t>return x +</a:t>
                      </a:r>
                      <a:r>
                        <a:rPr dirty="0" sz="1000">
                          <a:latin typeface="Courier New"/>
                          <a:cs typeface="Courier New"/>
                        </a:rPr>
                        <a:t> </a:t>
                      </a:r>
                      <a:r>
                        <a:rPr dirty="0" sz="1000" spc="-5">
                          <a:latin typeface="Courier New"/>
                          <a:cs typeface="Courier New"/>
                        </a:rPr>
                        <a:t>y</a:t>
                      </a:r>
                      <a:endParaRPr sz="1000">
                        <a:latin typeface="Courier New"/>
                        <a:cs typeface="Courier New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050"/>
                        </a:lnSpc>
                      </a:pPr>
                      <a:r>
                        <a:rPr dirty="0" sz="1000" spc="-5">
                          <a:solidFill>
                            <a:srgbClr val="FF0000"/>
                          </a:solidFill>
                          <a:latin typeface="Courier New"/>
                          <a:cs typeface="Courier New"/>
                        </a:rPr>
                        <a:t>Rezultat ovog primjera će biti</a:t>
                      </a:r>
                      <a:r>
                        <a:rPr dirty="0" sz="1000">
                          <a:solidFill>
                            <a:srgbClr val="FF0000"/>
                          </a:solidFill>
                          <a:latin typeface="Courier New"/>
                          <a:cs typeface="Courier New"/>
                        </a:rPr>
                        <a:t> </a:t>
                      </a:r>
                      <a:r>
                        <a:rPr dirty="0" sz="1000" spc="-5">
                          <a:solidFill>
                            <a:srgbClr val="FF0000"/>
                          </a:solidFill>
                          <a:latin typeface="Courier New"/>
                          <a:cs typeface="Courier New"/>
                        </a:rPr>
                        <a:t>3.</a:t>
                      </a:r>
                      <a:endParaRPr sz="1000">
                        <a:latin typeface="Courier New"/>
                        <a:cs typeface="Courier New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503681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835"/>
                        </a:spcBef>
                      </a:pPr>
                      <a:r>
                        <a:rPr dirty="0" sz="1000" spc="-5">
                          <a:solidFill>
                            <a:srgbClr val="FF0000"/>
                          </a:solidFill>
                          <a:latin typeface="Courier New"/>
                          <a:cs typeface="Courier New"/>
                        </a:rPr>
                        <a:t>#glavni program</a:t>
                      </a:r>
                      <a:endParaRPr sz="1000">
                        <a:latin typeface="Courier New"/>
                        <a:cs typeface="Courier New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000"/>
                        </a:lnSpc>
                      </a:pPr>
                      <a:r>
                        <a:rPr dirty="0" sz="1000" spc="-5">
                          <a:latin typeface="Courier New"/>
                          <a:cs typeface="Courier New"/>
                        </a:rPr>
                        <a:t>U ovom primjeru mi smo</a:t>
                      </a:r>
                      <a:r>
                        <a:rPr dirty="0" sz="1000" spc="5">
                          <a:latin typeface="Courier New"/>
                          <a:cs typeface="Courier New"/>
                        </a:rPr>
                        <a:t> </a:t>
                      </a:r>
                      <a:r>
                        <a:rPr dirty="0" sz="1000" spc="-5">
                          <a:latin typeface="Courier New"/>
                          <a:cs typeface="Courier New"/>
                        </a:rPr>
                        <a:t>željeli</a:t>
                      </a:r>
                      <a:endParaRPr sz="1000">
                        <a:latin typeface="Courier New"/>
                        <a:cs typeface="Courier New"/>
                      </a:endParaRPr>
                    </a:p>
                    <a:p>
                      <a:pPr marL="67945" marR="287020">
                        <a:lnSpc>
                          <a:spcPts val="1140"/>
                        </a:lnSpc>
                        <a:spcBef>
                          <a:spcPts val="50"/>
                        </a:spcBef>
                      </a:pPr>
                      <a:r>
                        <a:rPr dirty="0" sz="1000" spc="-5">
                          <a:latin typeface="Courier New"/>
                          <a:cs typeface="Courier New"/>
                        </a:rPr>
                        <a:t>zbrojiti brojeve (1 i 2). Unijeli  smo ih izravno u funkciju.</a:t>
                      </a:r>
                      <a:endParaRPr sz="1000">
                        <a:latin typeface="Courier New"/>
                        <a:cs typeface="Courier New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794137">
                <a:tc>
                  <a:txBody>
                    <a:bodyPr/>
                    <a:lstStyle/>
                    <a:p>
                      <a:pPr marL="69850" marR="1351915">
                        <a:lnSpc>
                          <a:spcPts val="1140"/>
                        </a:lnSpc>
                        <a:spcBef>
                          <a:spcPts val="480"/>
                        </a:spcBef>
                      </a:pPr>
                      <a:r>
                        <a:rPr dirty="0" sz="1000" spc="-5">
                          <a:latin typeface="Courier New"/>
                          <a:cs typeface="Courier New"/>
                        </a:rPr>
                        <a:t>broj =</a:t>
                      </a:r>
                      <a:r>
                        <a:rPr dirty="0" sz="1000" spc="-50">
                          <a:latin typeface="Courier New"/>
                          <a:cs typeface="Courier New"/>
                        </a:rPr>
                        <a:t> </a:t>
                      </a:r>
                      <a:r>
                        <a:rPr dirty="0" sz="1000" spc="-5">
                          <a:latin typeface="Courier New"/>
                          <a:cs typeface="Courier New"/>
                        </a:rPr>
                        <a:t>brojevi(1,2)  print(broj)</a:t>
                      </a:r>
                      <a:endParaRPr sz="1000">
                        <a:latin typeface="Courier New"/>
                        <a:cs typeface="Courier New"/>
                      </a:endParaRPr>
                    </a:p>
                  </a:txBody>
                  <a:tcPr marL="0" marR="0" marB="0" marT="6096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7945" marR="287020">
                        <a:lnSpc>
                          <a:spcPts val="1140"/>
                        </a:lnSpc>
                        <a:spcBef>
                          <a:spcPts val="480"/>
                        </a:spcBef>
                      </a:pPr>
                      <a:r>
                        <a:rPr dirty="0" sz="1000" spc="-5">
                          <a:latin typeface="Courier New"/>
                          <a:cs typeface="Courier New"/>
                        </a:rPr>
                        <a:t>Kad bi mi htjeli unositi brojeve,  glavni program bi izgledao</a:t>
                      </a:r>
                      <a:r>
                        <a:rPr dirty="0" sz="1000" spc="-10">
                          <a:latin typeface="Courier New"/>
                          <a:cs typeface="Courier New"/>
                        </a:rPr>
                        <a:t> </a:t>
                      </a:r>
                      <a:r>
                        <a:rPr dirty="0" sz="1000" spc="-5">
                          <a:latin typeface="Courier New"/>
                          <a:cs typeface="Courier New"/>
                        </a:rPr>
                        <a:t>ovako:</a:t>
                      </a:r>
                      <a:endParaRPr sz="1000">
                        <a:latin typeface="Courier New"/>
                        <a:cs typeface="Courier New"/>
                      </a:endParaRPr>
                    </a:p>
                  </a:txBody>
                  <a:tcPr marL="0" marR="0" marB="0" marT="6096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34968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030"/>
                        </a:lnSpc>
                      </a:pPr>
                      <a:r>
                        <a:rPr dirty="0" sz="1000" spc="-5" b="1">
                          <a:latin typeface="Courier New"/>
                          <a:cs typeface="Courier New"/>
                        </a:rPr>
                        <a:t>def brojevi(x, y):</a:t>
                      </a:r>
                      <a:endParaRPr sz="1000">
                        <a:latin typeface="Courier New"/>
                        <a:cs typeface="Courier New"/>
                      </a:endParaRPr>
                    </a:p>
                    <a:p>
                      <a:pPr marL="373380">
                        <a:lnSpc>
                          <a:spcPts val="1165"/>
                        </a:lnSpc>
                      </a:pPr>
                      <a:r>
                        <a:rPr dirty="0" sz="1000" spc="-5" b="1">
                          <a:latin typeface="Courier New"/>
                          <a:cs typeface="Courier New"/>
                        </a:rPr>
                        <a:t>return x +</a:t>
                      </a:r>
                      <a:r>
                        <a:rPr dirty="0" sz="1000" b="1">
                          <a:latin typeface="Courier New"/>
                          <a:cs typeface="Courier New"/>
                        </a:rPr>
                        <a:t> </a:t>
                      </a:r>
                      <a:r>
                        <a:rPr dirty="0" sz="1000" spc="-5" b="1">
                          <a:latin typeface="Courier New"/>
                          <a:cs typeface="Courier New"/>
                        </a:rPr>
                        <a:t>y</a:t>
                      </a:r>
                      <a:endParaRPr sz="1000">
                        <a:latin typeface="Courier New"/>
                        <a:cs typeface="Courier New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</a:tr>
              <a:tr h="359854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960"/>
                        </a:spcBef>
                      </a:pPr>
                      <a:r>
                        <a:rPr dirty="0" sz="1000" spc="-5">
                          <a:solidFill>
                            <a:srgbClr val="006FC0"/>
                          </a:solidFill>
                          <a:latin typeface="Courier New"/>
                          <a:cs typeface="Courier New"/>
                        </a:rPr>
                        <a:t>#glavni program</a:t>
                      </a:r>
                      <a:endParaRPr sz="1000">
                        <a:latin typeface="Courier New"/>
                        <a:cs typeface="Courier New"/>
                      </a:endParaRPr>
                    </a:p>
                  </a:txBody>
                  <a:tcPr marL="0" marR="0" marB="0" marT="12192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</a:tcPr>
                </a:tc>
              </a:tr>
              <a:tr h="79508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just" marL="67945" marR="134620">
                        <a:lnSpc>
                          <a:spcPct val="94500"/>
                        </a:lnSpc>
                        <a:spcBef>
                          <a:spcPts val="465"/>
                        </a:spcBef>
                      </a:pPr>
                      <a:r>
                        <a:rPr dirty="0" sz="1000" spc="-5" b="1">
                          <a:latin typeface="Courier New"/>
                          <a:cs typeface="Courier New"/>
                        </a:rPr>
                        <a:t>a=int(input(" Unesi prvi broj: "))  b=int(input("Unesi drugi broj: "))  broj = brojevi(a,b)</a:t>
                      </a:r>
                      <a:endParaRPr sz="1000">
                        <a:latin typeface="Courier New"/>
                        <a:cs typeface="Courier New"/>
                      </a:endParaRPr>
                    </a:p>
                    <a:p>
                      <a:pPr marL="67945">
                        <a:lnSpc>
                          <a:spcPts val="1130"/>
                        </a:lnSpc>
                      </a:pPr>
                      <a:r>
                        <a:rPr dirty="0" sz="1000" spc="-5" b="1">
                          <a:latin typeface="Courier New"/>
                          <a:cs typeface="Courier New"/>
                        </a:rPr>
                        <a:t>print(broj)</a:t>
                      </a:r>
                      <a:endParaRPr sz="1000">
                        <a:latin typeface="Courier New"/>
                        <a:cs typeface="Courier New"/>
                      </a:endParaRPr>
                    </a:p>
                  </a:txBody>
                  <a:tcPr marL="0" marR="0" marB="0" marT="5905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7" name="object 7"/>
          <p:cNvSpPr txBox="1"/>
          <p:nvPr/>
        </p:nvSpPr>
        <p:spPr>
          <a:xfrm>
            <a:off x="886764" y="4598034"/>
            <a:ext cx="5651500" cy="3618229"/>
          </a:xfrm>
          <a:prstGeom prst="rect">
            <a:avLst/>
          </a:prstGeom>
        </p:spPr>
        <p:txBody>
          <a:bodyPr wrap="square" lIns="0" tIns="24765" rIns="0" bIns="0" rtlCol="0" vert="horz">
            <a:spAutoFit/>
          </a:bodyPr>
          <a:lstStyle/>
          <a:p>
            <a:pPr marL="12700" marR="430530">
              <a:lnSpc>
                <a:spcPts val="1380"/>
              </a:lnSpc>
              <a:spcBef>
                <a:spcPts val="195"/>
              </a:spcBef>
            </a:pPr>
            <a:r>
              <a:rPr dirty="0" sz="1200" spc="-5">
                <a:latin typeface="Times New Roman"/>
                <a:cs typeface="Times New Roman"/>
              </a:rPr>
              <a:t>Kako </a:t>
            </a:r>
            <a:r>
              <a:rPr dirty="0" sz="1200">
                <a:latin typeface="Times New Roman"/>
                <a:cs typeface="Times New Roman"/>
              </a:rPr>
              <a:t>bismo to </a:t>
            </a:r>
            <a:r>
              <a:rPr dirty="0" sz="1200" spc="-5">
                <a:latin typeface="Times New Roman"/>
                <a:cs typeface="Times New Roman"/>
              </a:rPr>
              <a:t>postigli </a:t>
            </a:r>
            <a:r>
              <a:rPr dirty="0" sz="1200">
                <a:latin typeface="Times New Roman"/>
                <a:cs typeface="Times New Roman"/>
              </a:rPr>
              <a:t>koristimo </a:t>
            </a:r>
            <a:r>
              <a:rPr dirty="0" sz="1200" spc="-5">
                <a:latin typeface="Times New Roman"/>
                <a:cs typeface="Times New Roman"/>
              </a:rPr>
              <a:t>naredbu </a:t>
            </a:r>
            <a:r>
              <a:rPr dirty="0" sz="1200" spc="-5" b="1">
                <a:latin typeface="Times New Roman"/>
                <a:cs typeface="Times New Roman"/>
              </a:rPr>
              <a:t>return</a:t>
            </a:r>
            <a:r>
              <a:rPr dirty="0" sz="1200" spc="-5">
                <a:latin typeface="Times New Roman"/>
                <a:cs typeface="Times New Roman"/>
              </a:rPr>
              <a:t>. Uzet ćemo </a:t>
            </a:r>
            <a:r>
              <a:rPr dirty="0" sz="1200">
                <a:latin typeface="Times New Roman"/>
                <a:cs typeface="Times New Roman"/>
              </a:rPr>
              <a:t>za </a:t>
            </a:r>
            <a:r>
              <a:rPr dirty="0" sz="1200" spc="-5">
                <a:latin typeface="Times New Roman"/>
                <a:cs typeface="Times New Roman"/>
              </a:rPr>
              <a:t>primjer zadatak gdje  izračunavamo </a:t>
            </a:r>
            <a:r>
              <a:rPr dirty="0" sz="1200">
                <a:latin typeface="Times New Roman"/>
                <a:cs typeface="Times New Roman"/>
              </a:rPr>
              <a:t>aritmetičku </a:t>
            </a:r>
            <a:r>
              <a:rPr dirty="0" sz="1200" spc="-5">
                <a:latin typeface="Times New Roman"/>
                <a:cs typeface="Times New Roman"/>
              </a:rPr>
              <a:t>vrijednost</a:t>
            </a:r>
            <a:r>
              <a:rPr dirty="0" sz="1200" spc="5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liste.</a:t>
            </a:r>
            <a:endParaRPr sz="1200">
              <a:latin typeface="Times New Roman"/>
              <a:cs typeface="Times New Roman"/>
            </a:endParaRPr>
          </a:p>
          <a:p>
            <a:pPr marL="279400" marR="3799204" indent="-266700">
              <a:lnSpc>
                <a:spcPts val="1380"/>
              </a:lnSpc>
              <a:spcBef>
                <a:spcPts val="505"/>
              </a:spcBef>
            </a:pPr>
            <a:r>
              <a:rPr dirty="0" sz="1200" spc="-5">
                <a:latin typeface="Times New Roman"/>
                <a:cs typeface="Times New Roman"/>
              </a:rPr>
              <a:t>def aritmeticka_sredina(lista):  suma=0</a:t>
            </a:r>
            <a:endParaRPr sz="1200">
              <a:latin typeface="Times New Roman"/>
              <a:cs typeface="Times New Roman"/>
            </a:endParaRPr>
          </a:p>
          <a:p>
            <a:pPr marL="469265" marR="3724275" indent="-190500">
              <a:lnSpc>
                <a:spcPts val="1380"/>
              </a:lnSpc>
            </a:pPr>
            <a:r>
              <a:rPr dirty="0" sz="1200">
                <a:latin typeface="Times New Roman"/>
                <a:cs typeface="Times New Roman"/>
              </a:rPr>
              <a:t>for a in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lista</a:t>
            </a:r>
            <a:r>
              <a:rPr dirty="0" sz="1200">
                <a:latin typeface="Times New Roman"/>
                <a:cs typeface="Times New Roman"/>
              </a:rPr>
              <a:t>:  </a:t>
            </a:r>
            <a:r>
              <a:rPr dirty="0" sz="1200" spc="-5">
                <a:latin typeface="Times New Roman"/>
                <a:cs typeface="Times New Roman"/>
              </a:rPr>
              <a:t>suma=suma+a  rezultat=suma/len(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lista</a:t>
            </a:r>
            <a:r>
              <a:rPr dirty="0" sz="1200" spc="-5">
                <a:latin typeface="Times New Roman"/>
                <a:cs typeface="Times New Roman"/>
              </a:rPr>
              <a:t>)</a:t>
            </a:r>
            <a:endParaRPr sz="1200">
              <a:latin typeface="Times New Roman"/>
              <a:cs typeface="Times New Roman"/>
            </a:endParaRPr>
          </a:p>
          <a:p>
            <a:pPr marL="469265">
              <a:lnSpc>
                <a:spcPts val="1345"/>
              </a:lnSpc>
            </a:pP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return</a:t>
            </a:r>
            <a:r>
              <a:rPr dirty="0" sz="1200" spc="-10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rezultat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13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55"/>
              </a:spcBef>
            </a:pPr>
            <a:endParaRPr sz="10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</a:pP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lista</a:t>
            </a:r>
            <a:r>
              <a:rPr dirty="0" sz="1200">
                <a:latin typeface="Times New Roman"/>
                <a:cs typeface="Times New Roman"/>
              </a:rPr>
              <a:t>=[3,5,7,5,8,2,1]</a:t>
            </a:r>
            <a:endParaRPr sz="1200">
              <a:latin typeface="Times New Roman"/>
              <a:cs typeface="Times New Roman"/>
            </a:endParaRPr>
          </a:p>
          <a:p>
            <a:pPr marL="12700" marR="3014345">
              <a:lnSpc>
                <a:spcPts val="1380"/>
              </a:lnSpc>
              <a:spcBef>
                <a:spcPts val="65"/>
              </a:spcBef>
            </a:pPr>
            <a:r>
              <a:rPr dirty="0" sz="1200" spc="-5">
                <a:latin typeface="Times New Roman"/>
                <a:cs typeface="Times New Roman"/>
              </a:rPr>
              <a:t>rezultat=aritmeticka_sredina(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lista</a:t>
            </a:r>
            <a:r>
              <a:rPr dirty="0" sz="1200" spc="-5">
                <a:latin typeface="Times New Roman"/>
                <a:cs typeface="Times New Roman"/>
              </a:rPr>
              <a:t>)  print("Aritmetička </a:t>
            </a:r>
            <a:r>
              <a:rPr dirty="0" sz="1200">
                <a:latin typeface="Times New Roman"/>
                <a:cs typeface="Times New Roman"/>
              </a:rPr>
              <a:t>sredina</a:t>
            </a:r>
            <a:r>
              <a:rPr dirty="0" sz="1200" spc="3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iznosi",rezultat)</a:t>
            </a:r>
            <a:endParaRPr sz="1200">
              <a:latin typeface="Times New Roman"/>
              <a:cs typeface="Times New Roman"/>
            </a:endParaRPr>
          </a:p>
          <a:p>
            <a:pPr marL="12700" marR="514984">
              <a:lnSpc>
                <a:spcPts val="1380"/>
              </a:lnSpc>
              <a:spcBef>
                <a:spcPts val="490"/>
              </a:spcBef>
            </a:pPr>
            <a:r>
              <a:rPr dirty="0" sz="1200" spc="-5" b="1">
                <a:latin typeface="Times New Roman"/>
                <a:cs typeface="Times New Roman"/>
              </a:rPr>
              <a:t>Na početku </a:t>
            </a:r>
            <a:r>
              <a:rPr dirty="0" sz="1200" spc="-10" b="1">
                <a:latin typeface="Times New Roman"/>
                <a:cs typeface="Times New Roman"/>
              </a:rPr>
              <a:t>smo </a:t>
            </a:r>
            <a:r>
              <a:rPr dirty="0" sz="1200" b="1">
                <a:latin typeface="Times New Roman"/>
                <a:cs typeface="Times New Roman"/>
              </a:rPr>
              <a:t>definirali </a:t>
            </a:r>
            <a:r>
              <a:rPr dirty="0" sz="1200" spc="-5" b="1">
                <a:latin typeface="Times New Roman"/>
                <a:cs typeface="Times New Roman"/>
              </a:rPr>
              <a:t>funkciju </a:t>
            </a:r>
            <a:r>
              <a:rPr dirty="0" sz="1200" b="1">
                <a:latin typeface="Times New Roman"/>
                <a:cs typeface="Times New Roman"/>
              </a:rPr>
              <a:t>koja </a:t>
            </a:r>
            <a:r>
              <a:rPr dirty="0" sz="1200" spc="-5" b="1">
                <a:latin typeface="Times New Roman"/>
                <a:cs typeface="Times New Roman"/>
              </a:rPr>
              <a:t>prolazi </a:t>
            </a:r>
            <a:r>
              <a:rPr dirty="0" sz="1200" b="1">
                <a:latin typeface="Times New Roman"/>
                <a:cs typeface="Times New Roman"/>
              </a:rPr>
              <a:t>kroz </a:t>
            </a:r>
            <a:r>
              <a:rPr dirty="0" sz="1200" spc="-5" b="1">
                <a:latin typeface="Times New Roman"/>
                <a:cs typeface="Times New Roman"/>
              </a:rPr>
              <a:t>listu </a:t>
            </a:r>
            <a:r>
              <a:rPr dirty="0" sz="1200" b="1">
                <a:latin typeface="Times New Roman"/>
                <a:cs typeface="Times New Roman"/>
              </a:rPr>
              <a:t>i </a:t>
            </a:r>
            <a:r>
              <a:rPr dirty="0" sz="1200" spc="-5" b="1">
                <a:latin typeface="Times New Roman"/>
                <a:cs typeface="Times New Roman"/>
              </a:rPr>
              <a:t>računa aritmetičku  vrijednost.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09"/>
              </a:spcBef>
            </a:pPr>
            <a:r>
              <a:rPr dirty="0" sz="1200" spc="-5" b="1">
                <a:latin typeface="Times New Roman"/>
                <a:cs typeface="Times New Roman"/>
              </a:rPr>
              <a:t>Nakon toga, definirali </a:t>
            </a:r>
            <a:r>
              <a:rPr dirty="0" sz="1200" spc="-15" b="1">
                <a:latin typeface="Times New Roman"/>
                <a:cs typeface="Times New Roman"/>
              </a:rPr>
              <a:t>smo </a:t>
            </a:r>
            <a:r>
              <a:rPr dirty="0" sz="1200" b="1">
                <a:latin typeface="Times New Roman"/>
                <a:cs typeface="Times New Roman"/>
              </a:rPr>
              <a:t>varijablu </a:t>
            </a:r>
            <a:r>
              <a:rPr dirty="0" sz="1200" spc="-5" b="1">
                <a:latin typeface="Times New Roman"/>
                <a:cs typeface="Times New Roman"/>
              </a:rPr>
              <a:t>rezultat </a:t>
            </a:r>
            <a:r>
              <a:rPr dirty="0" sz="1200" b="1">
                <a:latin typeface="Times New Roman"/>
                <a:cs typeface="Times New Roman"/>
              </a:rPr>
              <a:t>u koju </a:t>
            </a:r>
            <a:r>
              <a:rPr dirty="0" sz="1200" spc="-5" b="1">
                <a:latin typeface="Times New Roman"/>
                <a:cs typeface="Times New Roman"/>
              </a:rPr>
              <a:t>ćemo spremiti </a:t>
            </a:r>
            <a:r>
              <a:rPr dirty="0" sz="1200" b="1">
                <a:latin typeface="Times New Roman"/>
                <a:cs typeface="Times New Roman"/>
              </a:rPr>
              <a:t>vraćenu</a:t>
            </a:r>
            <a:r>
              <a:rPr dirty="0" sz="1200" spc="155" b="1">
                <a:latin typeface="Times New Roman"/>
                <a:cs typeface="Times New Roman"/>
              </a:rPr>
              <a:t> </a:t>
            </a:r>
            <a:r>
              <a:rPr dirty="0" sz="1200" spc="-5" b="1">
                <a:latin typeface="Times New Roman"/>
                <a:cs typeface="Times New Roman"/>
              </a:rPr>
              <a:t>vrijednost.</a:t>
            </a:r>
            <a:endParaRPr sz="1200">
              <a:latin typeface="Times New Roman"/>
              <a:cs typeface="Times New Roman"/>
            </a:endParaRPr>
          </a:p>
          <a:p>
            <a:pPr marL="12700" marR="306705" indent="448945">
              <a:lnSpc>
                <a:spcPts val="1380"/>
              </a:lnSpc>
              <a:spcBef>
                <a:spcPts val="540"/>
              </a:spcBef>
            </a:pPr>
            <a:r>
              <a:rPr dirty="0" sz="1200" spc="-5">
                <a:latin typeface="Times New Roman"/>
                <a:cs typeface="Times New Roman"/>
              </a:rPr>
              <a:t>Naravno, </a:t>
            </a:r>
            <a:r>
              <a:rPr dirty="0" sz="1200">
                <a:latin typeface="Times New Roman"/>
                <a:cs typeface="Times New Roman"/>
              </a:rPr>
              <a:t>kako bi u </a:t>
            </a:r>
            <a:r>
              <a:rPr dirty="0" sz="1200" spc="-5">
                <a:latin typeface="Times New Roman"/>
                <a:cs typeface="Times New Roman"/>
              </a:rPr>
              <a:t>varijablu spremili vraćenu </a:t>
            </a:r>
            <a:r>
              <a:rPr dirty="0" sz="1200">
                <a:latin typeface="Times New Roman"/>
                <a:cs typeface="Times New Roman"/>
              </a:rPr>
              <a:t>vrijednost, koristimo znak  </a:t>
            </a:r>
            <a:r>
              <a:rPr dirty="0" sz="1200" spc="-5">
                <a:latin typeface="Times New Roman"/>
                <a:cs typeface="Times New Roman"/>
              </a:rPr>
              <a:t>pridruživanja. Ovo </a:t>
            </a:r>
            <a:r>
              <a:rPr dirty="0" sz="1200">
                <a:latin typeface="Times New Roman"/>
                <a:cs typeface="Times New Roman"/>
              </a:rPr>
              <a:t>bi </a:t>
            </a:r>
            <a:r>
              <a:rPr dirty="0" sz="1200" spc="-5">
                <a:latin typeface="Times New Roman"/>
                <a:cs typeface="Times New Roman"/>
              </a:rPr>
              <a:t>mogao </a:t>
            </a:r>
            <a:r>
              <a:rPr dirty="0" sz="1200">
                <a:latin typeface="Times New Roman"/>
                <a:cs typeface="Times New Roman"/>
              </a:rPr>
              <a:t>biti primjer </a:t>
            </a:r>
            <a:r>
              <a:rPr dirty="0" sz="1200" spc="-5">
                <a:latin typeface="Times New Roman"/>
                <a:cs typeface="Times New Roman"/>
              </a:rPr>
              <a:t>dijela programa gdje računamo </a:t>
            </a:r>
            <a:r>
              <a:rPr dirty="0" sz="1200">
                <a:latin typeface="Times New Roman"/>
                <a:cs typeface="Times New Roman"/>
              </a:rPr>
              <a:t>prosjek nekog  </a:t>
            </a:r>
            <a:r>
              <a:rPr dirty="0" sz="1200" spc="-5">
                <a:latin typeface="Times New Roman"/>
                <a:cs typeface="Times New Roman"/>
              </a:rPr>
              <a:t>učenika </a:t>
            </a:r>
            <a:r>
              <a:rPr dirty="0" sz="1200">
                <a:latin typeface="Times New Roman"/>
                <a:cs typeface="Times New Roman"/>
              </a:rPr>
              <a:t>koji kasnije </a:t>
            </a:r>
            <a:r>
              <a:rPr dirty="0" sz="1200" spc="-5">
                <a:latin typeface="Times New Roman"/>
                <a:cs typeface="Times New Roman"/>
              </a:rPr>
              <a:t>koristimo </a:t>
            </a:r>
            <a:r>
              <a:rPr dirty="0" sz="1200">
                <a:latin typeface="Times New Roman"/>
                <a:cs typeface="Times New Roman"/>
              </a:rPr>
              <a:t>u neke </a:t>
            </a:r>
            <a:r>
              <a:rPr dirty="0" sz="1200" spc="-5">
                <a:latin typeface="Times New Roman"/>
                <a:cs typeface="Times New Roman"/>
              </a:rPr>
              <a:t>druge</a:t>
            </a:r>
            <a:r>
              <a:rPr dirty="0" sz="1200" spc="-1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svrhe.</a:t>
            </a:r>
            <a:endParaRPr sz="12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8840"/>
            <a:ext cx="4520565" cy="69469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Primjeri</a:t>
            </a:r>
            <a:r>
              <a:rPr dirty="0" sz="1200" spc="-10" b="1">
                <a:latin typeface="Calibri"/>
                <a:cs typeface="Calibri"/>
              </a:rPr>
              <a:t> </a:t>
            </a:r>
            <a:r>
              <a:rPr dirty="0" sz="1200" spc="-5" b="1">
                <a:latin typeface="Calibri"/>
                <a:cs typeface="Calibri"/>
              </a:rPr>
              <a:t>funkcija:</a:t>
            </a:r>
            <a:endParaRPr sz="12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010"/>
              </a:spcBef>
            </a:pPr>
            <a:r>
              <a:rPr dirty="0" sz="1200" spc="-5">
                <a:latin typeface="Times New Roman"/>
                <a:cs typeface="Times New Roman"/>
              </a:rPr>
              <a:t>Zadatak_1: Napišite funkciju </a:t>
            </a:r>
            <a:r>
              <a:rPr dirty="0" sz="1200">
                <a:latin typeface="Times New Roman"/>
                <a:cs typeface="Times New Roman"/>
              </a:rPr>
              <a:t>koja od </a:t>
            </a:r>
            <a:r>
              <a:rPr dirty="0" sz="1200" spc="-5">
                <a:latin typeface="Times New Roman"/>
                <a:cs typeface="Times New Roman"/>
              </a:rPr>
              <a:t>vas </a:t>
            </a:r>
            <a:r>
              <a:rPr dirty="0" sz="1200">
                <a:latin typeface="Times New Roman"/>
                <a:cs typeface="Times New Roman"/>
              </a:rPr>
              <a:t>traži da 5 puta </a:t>
            </a:r>
            <a:r>
              <a:rPr dirty="0" sz="1200" spc="-5">
                <a:latin typeface="Times New Roman"/>
                <a:cs typeface="Times New Roman"/>
              </a:rPr>
              <a:t>unesete neki</a:t>
            </a:r>
            <a:r>
              <a:rPr dirty="0" sz="1200" spc="50">
                <a:latin typeface="Times New Roman"/>
                <a:cs typeface="Times New Roman"/>
              </a:rPr>
              <a:t> </a:t>
            </a:r>
            <a:r>
              <a:rPr dirty="0" sz="1200" spc="5">
                <a:latin typeface="Times New Roman"/>
                <a:cs typeface="Times New Roman"/>
              </a:rPr>
              <a:t>broj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865629"/>
          <a:ext cx="5765165" cy="108712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080515">
                <a:tc>
                  <a:txBody>
                    <a:bodyPr/>
                    <a:lstStyle/>
                    <a:p>
                      <a:pPr marL="69850">
                        <a:lnSpc>
                          <a:spcPts val="135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</a:t>
                      </a:r>
                      <a:r>
                        <a:rPr dirty="0" sz="1200" spc="-1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unos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():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51435">
                        <a:lnSpc>
                          <a:spcPts val="1410"/>
                        </a:lnSpc>
                        <a:tabLst>
                          <a:tab pos="336550" algn="l"/>
                          <a:tab pos="2828290" algn="l"/>
                        </a:tabLst>
                      </a:pPr>
                      <a:r>
                        <a:rPr dirty="0" u="sng" sz="1200">
                          <a:uFill>
                            <a:solidFill>
                              <a:srgbClr val="000000"/>
                            </a:solidFill>
                          </a:uFill>
                          <a:latin typeface="Times New Roman"/>
                          <a:cs typeface="Times New Roman"/>
                        </a:rPr>
                        <a:t> 	</a:t>
                      </a:r>
                      <a:r>
                        <a:rPr dirty="0" u="sng" sz="1200" spc="-5">
                          <a:uFill>
                            <a:solidFill>
                              <a:srgbClr val="000000"/>
                            </a:solidFill>
                          </a:uFill>
                          <a:latin typeface="Times New Roman"/>
                          <a:cs typeface="Times New Roman"/>
                        </a:rPr>
                        <a:t>a=int(input("Unesite jedan</a:t>
                      </a:r>
                      <a:r>
                        <a:rPr dirty="0" u="sng" sz="1200" spc="5">
                          <a:uFill>
                            <a:solidFill>
                              <a:srgbClr val="000000"/>
                            </a:solidFill>
                          </a:u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u="sng" sz="1200">
                          <a:uFill>
                            <a:solidFill>
                              <a:srgbClr val="000000"/>
                            </a:solidFill>
                          </a:uFill>
                          <a:latin typeface="Times New Roman"/>
                          <a:cs typeface="Times New Roman"/>
                        </a:rPr>
                        <a:t>broj"))	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350">
                        <a:latin typeface="Times New Roman"/>
                        <a:cs typeface="Times New Roman"/>
                      </a:endParaRPr>
                    </a:p>
                    <a:p>
                      <a:pPr marL="69850" marR="1411605">
                        <a:lnSpc>
                          <a:spcPts val="138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print("poziv funkcije")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3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range(1,5):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60350">
                        <a:lnSpc>
                          <a:spcPts val="1290"/>
                        </a:lnSpc>
                      </a:pP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unos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()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410"/>
                        </a:lnSpc>
                        <a:spcBef>
                          <a:spcPts val="440"/>
                        </a:spcBef>
                      </a:pPr>
                      <a:r>
                        <a:rPr dirty="0" sz="1200" b="1">
                          <a:latin typeface="Times New Roman"/>
                          <a:cs typeface="Times New Roman"/>
                        </a:rPr>
                        <a:t>Ovaj </a:t>
                      </a:r>
                      <a:r>
                        <a:rPr dirty="0" sz="1200" spc="-5" b="1">
                          <a:latin typeface="Times New Roman"/>
                          <a:cs typeface="Times New Roman"/>
                        </a:rPr>
                        <a:t>dio programa </a:t>
                      </a:r>
                      <a:r>
                        <a:rPr dirty="0" sz="1200" b="1">
                          <a:latin typeface="Times New Roman"/>
                          <a:cs typeface="Times New Roman"/>
                        </a:rPr>
                        <a:t>je </a:t>
                      </a:r>
                      <a:r>
                        <a:rPr dirty="0" sz="1200" spc="5" b="1">
                          <a:latin typeface="Times New Roman"/>
                          <a:cs typeface="Times New Roman"/>
                        </a:rPr>
                        <a:t>po</a:t>
                      </a:r>
                      <a:r>
                        <a:rPr dirty="0" sz="1200" b="1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 b="1">
                          <a:latin typeface="Times New Roman"/>
                          <a:cs typeface="Times New Roman"/>
                        </a:rPr>
                        <a:t>funkcijom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410"/>
                        </a:lnSpc>
                      </a:pP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unos()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 marR="159385">
                        <a:lnSpc>
                          <a:spcPct val="101699"/>
                        </a:lnSpc>
                        <a:spcBef>
                          <a:spcPts val="44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Ovo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je dio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glavnog programa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, on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nije pod  funkcijom (vidite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po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uvlaci varijable</a:t>
                      </a:r>
                      <a:r>
                        <a:rPr dirty="0" sz="1200" spc="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a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).</a:t>
                      </a:r>
                      <a:endParaRPr sz="1200">
                        <a:latin typeface="Calibri"/>
                        <a:cs typeface="Calibri"/>
                      </a:endParaRPr>
                    </a:p>
                  </a:txBody>
                  <a:tcPr marL="0" marR="0" marB="0" marT="5588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7" name="object 7"/>
          <p:cNvSpPr txBox="1"/>
          <p:nvPr/>
        </p:nvSpPr>
        <p:spPr>
          <a:xfrm>
            <a:off x="886764" y="2938017"/>
            <a:ext cx="4150995" cy="501015"/>
          </a:xfrm>
          <a:prstGeom prst="rect">
            <a:avLst/>
          </a:prstGeom>
        </p:spPr>
        <p:txBody>
          <a:bodyPr wrap="square" lIns="0" tIns="6731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530"/>
              </a:spcBef>
            </a:pPr>
            <a:r>
              <a:rPr dirty="0" sz="1200" spc="-5">
                <a:latin typeface="Times New Roman"/>
                <a:cs typeface="Times New Roman"/>
              </a:rPr>
              <a:t>Zadatak_2: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34"/>
              </a:spcBef>
            </a:pPr>
            <a:r>
              <a:rPr dirty="0" sz="1200" spc="-5">
                <a:latin typeface="Times New Roman"/>
                <a:cs typeface="Times New Roman"/>
              </a:rPr>
              <a:t>Napišite funkciju </a:t>
            </a:r>
            <a:r>
              <a:rPr dirty="0" sz="1200">
                <a:latin typeface="Times New Roman"/>
                <a:cs typeface="Times New Roman"/>
              </a:rPr>
              <a:t>za </a:t>
            </a:r>
            <a:r>
              <a:rPr dirty="0" sz="1200" spc="-5">
                <a:latin typeface="Times New Roman"/>
                <a:cs typeface="Times New Roman"/>
              </a:rPr>
              <a:t>zbrajanje </a:t>
            </a:r>
            <a:r>
              <a:rPr dirty="0" sz="1200">
                <a:latin typeface="Times New Roman"/>
                <a:cs typeface="Times New Roman"/>
              </a:rPr>
              <a:t>dva broja , </a:t>
            </a:r>
            <a:r>
              <a:rPr dirty="0" sz="1200" spc="-5">
                <a:latin typeface="Times New Roman"/>
                <a:cs typeface="Times New Roman"/>
              </a:rPr>
              <a:t>program se </a:t>
            </a:r>
            <a:r>
              <a:rPr dirty="0" sz="1200">
                <a:latin typeface="Times New Roman"/>
                <a:cs typeface="Times New Roman"/>
              </a:rPr>
              <a:t>poziva 3</a:t>
            </a:r>
            <a:r>
              <a:rPr dirty="0" sz="1200" spc="6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puta.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8" name="object 8"/>
          <p:cNvGraphicFramePr>
            <a:graphicFrameLocks noGrp="1"/>
          </p:cNvGraphicFramePr>
          <p:nvPr/>
        </p:nvGraphicFramePr>
        <p:xfrm>
          <a:off x="899464" y="3493261"/>
          <a:ext cx="5765165" cy="175323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746885">
                <a:tc>
                  <a:txBody>
                    <a:bodyPr/>
                    <a:lstStyle/>
                    <a:p>
                      <a:pPr algn="just" marL="69850">
                        <a:lnSpc>
                          <a:spcPts val="1355"/>
                        </a:lnSpc>
                      </a:pP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def zbroj():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algn="just" marL="222250" marR="338455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a=int(input("Unesite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jedan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broj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=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"))  b=int(input("Unesite drugi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broj =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"))  c=a+b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algn="just" marL="222250">
                        <a:lnSpc>
                          <a:spcPts val="1345"/>
                        </a:lnSpc>
                      </a:pP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print("zbroj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brojeva",a,"i",b,"je",a+b)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algn="just" marL="69850" marR="1675130">
                        <a:lnSpc>
                          <a:spcPct val="130000"/>
                        </a:lnSpc>
                        <a:spcBef>
                          <a:spcPts val="10"/>
                        </a:spcBef>
                      </a:pP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#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glavni program 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6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range(1,4):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>
                        <a:lnSpc>
                          <a:spcPts val="1380"/>
                        </a:lnSpc>
                      </a:pP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zbroj()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 marR="325755">
                        <a:lnSpc>
                          <a:spcPts val="1380"/>
                        </a:lnSpc>
                        <a:spcBef>
                          <a:spcPts val="540"/>
                        </a:spcBef>
                      </a:pP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Cijeli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dio ovog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programskog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koda</a:t>
                      </a:r>
                      <a:r>
                        <a:rPr dirty="0" sz="1200" spc="-3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spada  pod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funkciju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 marR="358775">
                        <a:lnSpc>
                          <a:spcPts val="1380"/>
                        </a:lnSpc>
                      </a:pP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Glavni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dio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programa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u kojem</a:t>
                      </a:r>
                      <a:r>
                        <a:rPr dirty="0" sz="1200" spc="-3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pozivamo 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funkciju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6858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9" name="object 9"/>
          <p:cNvSpPr txBox="1"/>
          <p:nvPr/>
        </p:nvSpPr>
        <p:spPr>
          <a:xfrm>
            <a:off x="886764" y="5288406"/>
            <a:ext cx="5210810" cy="877569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1100" spc="-5">
                <a:latin typeface="Calibri"/>
                <a:cs typeface="Calibri"/>
              </a:rPr>
              <a:t>Svi primjeri </a:t>
            </a:r>
            <a:r>
              <a:rPr dirty="0" sz="1100" spc="-10">
                <a:latin typeface="Calibri"/>
                <a:cs typeface="Calibri"/>
              </a:rPr>
              <a:t>do </a:t>
            </a:r>
            <a:r>
              <a:rPr dirty="0" sz="1100" spc="-5">
                <a:latin typeface="Calibri"/>
                <a:cs typeface="Calibri"/>
              </a:rPr>
              <a:t>sada su primjeri funkcije bez argumenata </a:t>
            </a:r>
            <a:r>
              <a:rPr dirty="0" sz="1100">
                <a:latin typeface="Calibri"/>
                <a:cs typeface="Calibri"/>
              </a:rPr>
              <a:t>. </a:t>
            </a:r>
            <a:r>
              <a:rPr dirty="0" sz="1100" spc="-5">
                <a:latin typeface="Calibri"/>
                <a:cs typeface="Calibri"/>
              </a:rPr>
              <a:t>Idealne su </a:t>
            </a:r>
            <a:r>
              <a:rPr dirty="0" sz="1100">
                <a:latin typeface="Calibri"/>
                <a:cs typeface="Calibri"/>
              </a:rPr>
              <a:t>za </a:t>
            </a:r>
            <a:r>
              <a:rPr dirty="0" sz="1100" spc="-5">
                <a:latin typeface="Calibri"/>
                <a:cs typeface="Calibri"/>
              </a:rPr>
              <a:t>programa </a:t>
            </a:r>
            <a:r>
              <a:rPr dirty="0" sz="1100">
                <a:latin typeface="Calibri"/>
                <a:cs typeface="Calibri"/>
              </a:rPr>
              <a:t>koji</a:t>
            </a:r>
            <a:r>
              <a:rPr dirty="0" sz="1100" spc="15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imaju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0"/>
              </a:spcBef>
            </a:pPr>
            <a:r>
              <a:rPr dirty="0" sz="1100" spc="-5">
                <a:latin typeface="Calibri"/>
                <a:cs typeface="Calibri"/>
              </a:rPr>
              <a:t>mogućnost višestrukog odabira tj. </a:t>
            </a:r>
            <a:r>
              <a:rPr dirty="0" sz="1100">
                <a:latin typeface="Calibri"/>
                <a:cs typeface="Calibri"/>
              </a:rPr>
              <a:t>izbornici </a:t>
            </a:r>
            <a:r>
              <a:rPr dirty="0" sz="1100" spc="-5">
                <a:latin typeface="Calibri"/>
                <a:cs typeface="Calibri"/>
              </a:rPr>
              <a:t>npr. Kalkulator </a:t>
            </a:r>
            <a:r>
              <a:rPr dirty="0" sz="1100">
                <a:latin typeface="Calibri"/>
                <a:cs typeface="Calibri"/>
              </a:rPr>
              <a:t>s </a:t>
            </a:r>
            <a:r>
              <a:rPr dirty="0" sz="1100" spc="-5">
                <a:latin typeface="Calibri"/>
                <a:cs typeface="Calibri"/>
              </a:rPr>
              <a:t>više</a:t>
            </a:r>
            <a:r>
              <a:rPr dirty="0" sz="1100">
                <a:latin typeface="Calibri"/>
                <a:cs typeface="Calibri"/>
              </a:rPr>
              <a:t> operacija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95"/>
              </a:spcBef>
            </a:pPr>
            <a:r>
              <a:rPr dirty="0" sz="1400" spc="-5" b="1">
                <a:latin typeface="Times New Roman"/>
                <a:cs typeface="Times New Roman"/>
              </a:rPr>
              <a:t>Funkcije </a:t>
            </a:r>
            <a:r>
              <a:rPr dirty="0" sz="1400" b="1">
                <a:latin typeface="Times New Roman"/>
                <a:cs typeface="Times New Roman"/>
              </a:rPr>
              <a:t>s </a:t>
            </a:r>
            <a:r>
              <a:rPr dirty="0" sz="1400" spc="-5" b="1">
                <a:latin typeface="Times New Roman"/>
                <a:cs typeface="Times New Roman"/>
              </a:rPr>
              <a:t>argumentima</a:t>
            </a:r>
            <a:endParaRPr sz="14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30"/>
              </a:spcBef>
            </a:pPr>
            <a:r>
              <a:rPr dirty="0" sz="1200" spc="-5">
                <a:latin typeface="Times New Roman"/>
                <a:cs typeface="Times New Roman"/>
              </a:rPr>
              <a:t>Primjer_1: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10" name="object 10"/>
          <p:cNvGraphicFramePr>
            <a:graphicFrameLocks noGrp="1"/>
          </p:cNvGraphicFramePr>
          <p:nvPr/>
        </p:nvGraphicFramePr>
        <p:xfrm>
          <a:off x="899464" y="6220332"/>
          <a:ext cx="5765165" cy="204216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2036064">
                <a:tc>
                  <a:txBody>
                    <a:bodyPr/>
                    <a:lstStyle/>
                    <a:p>
                      <a:pPr marL="69850">
                        <a:lnSpc>
                          <a:spcPts val="1240"/>
                        </a:lnSpc>
                      </a:pPr>
                      <a:r>
                        <a:rPr dirty="0" sz="1100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def </a:t>
                      </a:r>
                      <a:r>
                        <a:rPr dirty="0" sz="1100" spc="-5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mnozenje(a,b):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210185">
                        <a:lnSpc>
                          <a:spcPts val="1295"/>
                        </a:lnSpc>
                      </a:pPr>
                      <a:r>
                        <a:rPr dirty="0" sz="1100" spc="-5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print("Umnožak</a:t>
                      </a:r>
                      <a:r>
                        <a:rPr dirty="0" sz="1100" spc="-10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brojeva",a,"i",b,"je",a+b)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05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dirty="0" sz="11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#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glavni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program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9850" marR="743585">
                        <a:lnSpc>
                          <a:spcPts val="1380"/>
                        </a:lnSpc>
                      </a:pP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b1=int(input("Unesi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prvi broj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"))  b2=int(input(unesi drugi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broj</a:t>
                      </a:r>
                      <a:r>
                        <a:rPr dirty="0" sz="1200" spc="1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"))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9850" marR="905510">
                        <a:lnSpc>
                          <a:spcPts val="2760"/>
                        </a:lnSpc>
                        <a:spcBef>
                          <a:spcPts val="275"/>
                        </a:spcBef>
                      </a:pP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#poziv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funkcije s</a:t>
                      </a:r>
                      <a:r>
                        <a:rPr dirty="0" sz="1200" spc="-6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argumentima 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mnozenje(b1,b2)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 marR="166370">
                        <a:lnSpc>
                          <a:spcPts val="1380"/>
                        </a:lnSpc>
                        <a:spcBef>
                          <a:spcPts val="540"/>
                        </a:spcBef>
                      </a:pPr>
                      <a:r>
                        <a:rPr dirty="0" sz="1200" spc="-5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Argumenti </a:t>
                      </a:r>
                      <a:r>
                        <a:rPr dirty="0" sz="1200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u </a:t>
                      </a:r>
                      <a:r>
                        <a:rPr dirty="0" sz="1200" spc="-5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funkciji </a:t>
                      </a:r>
                      <a:r>
                        <a:rPr dirty="0" sz="1200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nam </a:t>
                      </a:r>
                      <a:r>
                        <a:rPr dirty="0" sz="1200" spc="-5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omogućuju </a:t>
                      </a:r>
                      <a:r>
                        <a:rPr dirty="0" sz="1200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unos  </a:t>
                      </a:r>
                      <a:r>
                        <a:rPr dirty="0" sz="1200" spc="-5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vrijednosti </a:t>
                      </a:r>
                      <a:r>
                        <a:rPr dirty="0" sz="1200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iz </a:t>
                      </a:r>
                      <a:r>
                        <a:rPr dirty="0" sz="1200" spc="-5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glavnog programa</a:t>
                      </a:r>
                      <a:r>
                        <a:rPr dirty="0" sz="1200">
                          <a:solidFill>
                            <a:srgbClr val="6F2F9F"/>
                          </a:solidFill>
                          <a:latin typeface="Times New Roman"/>
                          <a:cs typeface="Times New Roman"/>
                        </a:rPr>
                        <a:t> 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 marL="67945" marR="431165">
                        <a:lnSpc>
                          <a:spcPts val="1380"/>
                        </a:lnSpc>
                        <a:spcBef>
                          <a:spcPts val="880"/>
                        </a:spcBef>
                      </a:pP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Imena argumenata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koja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su definirana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u 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funkciji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ne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moraju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biti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ista.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 marR="140970">
                        <a:lnSpc>
                          <a:spcPts val="1380"/>
                        </a:lnSpc>
                        <a:spcBef>
                          <a:spcPts val="505"/>
                        </a:spcBef>
                      </a:pP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Bitno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je da broj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argumenata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u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funkciji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bude 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jednak broju argomenata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koji ulaze u 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funkciju.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6858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 txBox="1"/>
          <p:nvPr/>
        </p:nvSpPr>
        <p:spPr>
          <a:xfrm>
            <a:off x="886764" y="436880"/>
            <a:ext cx="5786755" cy="130175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4307840" algn="l"/>
              </a:tabLst>
            </a:pPr>
            <a:r>
              <a:rPr dirty="0" sz="1100" spc="-5">
                <a:latin typeface="Calibri"/>
                <a:cs typeface="Calibri"/>
              </a:rPr>
              <a:t>Osnove programskog</a:t>
            </a:r>
            <a:r>
              <a:rPr dirty="0" sz="1100" spc="3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jezika</a:t>
            </a:r>
            <a:r>
              <a:rPr dirty="0" sz="1100">
                <a:latin typeface="Calibri"/>
                <a:cs typeface="Calibri"/>
              </a:rPr>
              <a:t> Python	</a:t>
            </a: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69"/>
              </a:spcBef>
            </a:pPr>
            <a:r>
              <a:rPr dirty="0" sz="1200" spc="-5">
                <a:latin typeface="Times New Roman"/>
                <a:cs typeface="Times New Roman"/>
              </a:rPr>
              <a:t>Primjer_2: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45"/>
              </a:spcBef>
            </a:pPr>
            <a:r>
              <a:rPr dirty="0" sz="1200" spc="-5" b="1">
                <a:latin typeface="Times New Roman"/>
                <a:cs typeface="Times New Roman"/>
              </a:rPr>
              <a:t>Napišite </a:t>
            </a:r>
            <a:r>
              <a:rPr dirty="0" sz="1200" b="1">
                <a:latin typeface="Times New Roman"/>
                <a:cs typeface="Times New Roman"/>
              </a:rPr>
              <a:t>program </a:t>
            </a:r>
            <a:r>
              <a:rPr dirty="0" sz="1200" spc="-5" b="1">
                <a:latin typeface="Times New Roman"/>
                <a:cs typeface="Times New Roman"/>
              </a:rPr>
              <a:t>za </a:t>
            </a:r>
            <a:r>
              <a:rPr dirty="0" sz="1200" b="1">
                <a:latin typeface="Times New Roman"/>
                <a:cs typeface="Times New Roman"/>
              </a:rPr>
              <a:t>unos </a:t>
            </a:r>
            <a:r>
              <a:rPr dirty="0" sz="1200" spc="-5" b="1">
                <a:latin typeface="Times New Roman"/>
                <a:cs typeface="Times New Roman"/>
              </a:rPr>
              <a:t>nekog broja </a:t>
            </a:r>
            <a:r>
              <a:rPr dirty="0" sz="1200" b="1">
                <a:latin typeface="Times New Roman"/>
                <a:cs typeface="Times New Roman"/>
              </a:rPr>
              <a:t>i </a:t>
            </a:r>
            <a:r>
              <a:rPr dirty="0" sz="1200" spc="-5" b="1">
                <a:latin typeface="Times New Roman"/>
                <a:cs typeface="Times New Roman"/>
              </a:rPr>
              <a:t>provjeru </a:t>
            </a:r>
            <a:r>
              <a:rPr dirty="0" sz="1200" b="1">
                <a:latin typeface="Times New Roman"/>
                <a:cs typeface="Times New Roman"/>
              </a:rPr>
              <a:t>da li je taj </a:t>
            </a:r>
            <a:r>
              <a:rPr dirty="0" sz="1200" spc="-5" b="1">
                <a:latin typeface="Times New Roman"/>
                <a:cs typeface="Times New Roman"/>
              </a:rPr>
              <a:t>broj paran </a:t>
            </a:r>
            <a:r>
              <a:rPr dirty="0" sz="1200" b="1">
                <a:latin typeface="Times New Roman"/>
                <a:cs typeface="Times New Roman"/>
              </a:rPr>
              <a:t>ili</a:t>
            </a:r>
            <a:r>
              <a:rPr dirty="0" sz="1200" spc="-10" b="1">
                <a:latin typeface="Times New Roman"/>
                <a:cs typeface="Times New Roman"/>
              </a:rPr>
              <a:t> </a:t>
            </a:r>
            <a:r>
              <a:rPr dirty="0" sz="1200" b="1">
                <a:latin typeface="Times New Roman"/>
                <a:cs typeface="Times New Roman"/>
              </a:rPr>
              <a:t>negativan.</a:t>
            </a:r>
            <a:endParaRPr sz="1200">
              <a:latin typeface="Times New Roman"/>
              <a:cs typeface="Times New Roman"/>
            </a:endParaRPr>
          </a:p>
          <a:p>
            <a:pPr marL="12700" marR="265430">
              <a:lnSpc>
                <a:spcPts val="1380"/>
              </a:lnSpc>
              <a:spcBef>
                <a:spcPts val="540"/>
              </a:spcBef>
            </a:pPr>
            <a:r>
              <a:rPr dirty="0" sz="1200" spc="-5" b="1" i="1">
                <a:latin typeface="Times New Roman"/>
                <a:cs typeface="Times New Roman"/>
              </a:rPr>
              <a:t>Definirat </a:t>
            </a:r>
            <a:r>
              <a:rPr dirty="0" sz="1200" b="1" i="1">
                <a:latin typeface="Times New Roman"/>
                <a:cs typeface="Times New Roman"/>
              </a:rPr>
              <a:t>ćemo </a:t>
            </a:r>
            <a:r>
              <a:rPr dirty="0" sz="1200" spc="-5" b="1" i="1">
                <a:latin typeface="Times New Roman"/>
                <a:cs typeface="Times New Roman"/>
              </a:rPr>
              <a:t>dvije funkcije, </a:t>
            </a:r>
            <a:r>
              <a:rPr dirty="0" sz="1200" b="1" i="1">
                <a:latin typeface="Times New Roman"/>
                <a:cs typeface="Times New Roman"/>
              </a:rPr>
              <a:t>jednu </a:t>
            </a:r>
            <a:r>
              <a:rPr dirty="0" sz="1200" spc="-5" b="1" i="1">
                <a:latin typeface="Times New Roman"/>
                <a:cs typeface="Times New Roman"/>
              </a:rPr>
              <a:t>za provjeru </a:t>
            </a:r>
            <a:r>
              <a:rPr dirty="0" sz="1200" b="1" i="1">
                <a:latin typeface="Times New Roman"/>
                <a:cs typeface="Times New Roman"/>
              </a:rPr>
              <a:t>da li je broj paran, a </a:t>
            </a:r>
            <a:r>
              <a:rPr dirty="0" sz="1200" spc="-5" b="1" i="1">
                <a:latin typeface="Times New Roman"/>
                <a:cs typeface="Times New Roman"/>
              </a:rPr>
              <a:t>drugu </a:t>
            </a:r>
            <a:r>
              <a:rPr dirty="0" sz="1200" b="1" i="1">
                <a:latin typeface="Times New Roman"/>
                <a:cs typeface="Times New Roman"/>
              </a:rPr>
              <a:t>da li je broj  </a:t>
            </a:r>
            <a:r>
              <a:rPr dirty="0" sz="1200" spc="-5" b="1" i="1">
                <a:latin typeface="Times New Roman"/>
                <a:cs typeface="Times New Roman"/>
              </a:rPr>
              <a:t>neparan.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899464" y="1790953"/>
          <a:ext cx="5765165" cy="29940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2987421">
                <a:tc>
                  <a:txBody>
                    <a:bodyPr/>
                    <a:lstStyle/>
                    <a:p>
                      <a:pPr marL="260350" marR="1862455" indent="-190500">
                        <a:lnSpc>
                          <a:spcPts val="1380"/>
                        </a:lnSpc>
                        <a:spcBef>
                          <a:spcPts val="45"/>
                        </a:spcBef>
                      </a:pPr>
                      <a:r>
                        <a:rPr dirty="0" sz="1200" spc="-5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def paran(n):  </a:t>
                      </a:r>
                      <a:r>
                        <a:rPr dirty="0" sz="1200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if</a:t>
                      </a:r>
                      <a:r>
                        <a:rPr dirty="0" sz="1200" spc="-90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n%2==0: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60350" marR="792480" indent="227965">
                        <a:lnSpc>
                          <a:spcPts val="1380"/>
                        </a:lnSpc>
                      </a:pPr>
                      <a:r>
                        <a:rPr dirty="0" sz="1200" spc="-5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print("broj je paran",n)  else: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488950">
                        <a:lnSpc>
                          <a:spcPts val="1330"/>
                        </a:lnSpc>
                      </a:pPr>
                      <a:r>
                        <a:rPr dirty="0" sz="1200" spc="-5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print("Broj </a:t>
                      </a:r>
                      <a:r>
                        <a:rPr dirty="0" sz="1200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nije</a:t>
                      </a:r>
                      <a:r>
                        <a:rPr dirty="0" sz="1200" spc="-10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paran",n)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36550" marR="1685289" indent="-266700">
                        <a:lnSpc>
                          <a:spcPts val="1380"/>
                        </a:lnSpc>
                        <a:spcBef>
                          <a:spcPts val="5"/>
                        </a:spcBef>
                      </a:pPr>
                      <a:r>
                        <a:rPr dirty="0" sz="1200" spc="-5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def</a:t>
                      </a:r>
                      <a:r>
                        <a:rPr dirty="0" sz="1200" spc="-25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negativan(n):  </a:t>
                      </a:r>
                      <a:r>
                        <a:rPr dirty="0" sz="1200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if</a:t>
                      </a:r>
                      <a:r>
                        <a:rPr dirty="0" sz="1200" spc="-5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n&lt;0: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36550" marR="508634" indent="189865">
                        <a:lnSpc>
                          <a:spcPts val="1380"/>
                        </a:lnSpc>
                      </a:pPr>
                      <a:r>
                        <a:rPr dirty="0" sz="1200" spc="-5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print("broj je</a:t>
                      </a:r>
                      <a:r>
                        <a:rPr dirty="0" sz="1200" spc="-55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negativan",n)  </a:t>
                      </a:r>
                      <a:r>
                        <a:rPr dirty="0" sz="1200" spc="-5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else: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527050">
                        <a:lnSpc>
                          <a:spcPts val="1345"/>
                        </a:lnSpc>
                      </a:pPr>
                      <a:r>
                        <a:rPr dirty="0" sz="1200" spc="-5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print("Broj je</a:t>
                      </a:r>
                      <a:r>
                        <a:rPr dirty="0" sz="1200" spc="-10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pozitivan",n</a:t>
                      </a:r>
                      <a:r>
                        <a:rPr dirty="0" sz="1200" b="1">
                          <a:latin typeface="Times New Roman"/>
                          <a:cs typeface="Times New Roman"/>
                        </a:rPr>
                        <a:t>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dirty="0" sz="1200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#glavni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program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9850" marR="318135">
                        <a:lnSpc>
                          <a:spcPts val="1380"/>
                        </a:lnSpc>
                      </a:pPr>
                      <a:r>
                        <a:rPr dirty="0" sz="1200" spc="-5" b="1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unos=int(input("Unesite neki </a:t>
                      </a:r>
                      <a:r>
                        <a:rPr dirty="0" sz="1200" b="1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broj </a:t>
                      </a:r>
                      <a:r>
                        <a:rPr dirty="0" sz="1200" spc="-5" b="1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"))  paran(unos)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ts val="1305"/>
                        </a:lnSpc>
                      </a:pPr>
                      <a:r>
                        <a:rPr dirty="0" sz="1200" spc="-5" b="1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negativan(unos)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71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 marR="137795">
                        <a:lnSpc>
                          <a:spcPts val="1380"/>
                        </a:lnSpc>
                        <a:spcBef>
                          <a:spcPts val="540"/>
                        </a:spcBef>
                      </a:pPr>
                      <a:r>
                        <a:rPr dirty="0" sz="1200" b="1" i="1">
                          <a:latin typeface="Times New Roman"/>
                          <a:cs typeface="Times New Roman"/>
                        </a:rPr>
                        <a:t>Primjer korištenja </a:t>
                      </a:r>
                      <a:r>
                        <a:rPr dirty="0" sz="1200" spc="-5" b="1" i="1">
                          <a:latin typeface="Times New Roman"/>
                          <a:cs typeface="Times New Roman"/>
                        </a:rPr>
                        <a:t>više funkcija </a:t>
                      </a:r>
                      <a:r>
                        <a:rPr dirty="0" sz="1200" b="1" i="1">
                          <a:latin typeface="Times New Roman"/>
                          <a:cs typeface="Times New Roman"/>
                        </a:rPr>
                        <a:t>u </a:t>
                      </a:r>
                      <a:r>
                        <a:rPr dirty="0" sz="1200" spc="-5" b="1" i="1">
                          <a:latin typeface="Times New Roman"/>
                          <a:cs typeface="Times New Roman"/>
                        </a:rPr>
                        <a:t>okviru  </a:t>
                      </a:r>
                      <a:r>
                        <a:rPr dirty="0" sz="1200" b="1" i="1">
                          <a:latin typeface="Times New Roman"/>
                          <a:cs typeface="Times New Roman"/>
                        </a:rPr>
                        <a:t>jednog </a:t>
                      </a:r>
                      <a:r>
                        <a:rPr dirty="0" sz="1200" spc="-5" b="1" i="1">
                          <a:latin typeface="Times New Roman"/>
                          <a:cs typeface="Times New Roman"/>
                        </a:rPr>
                        <a:t>programa. </a:t>
                      </a:r>
                      <a:r>
                        <a:rPr dirty="0" sz="1200" b="1" i="1">
                          <a:latin typeface="Times New Roman"/>
                          <a:cs typeface="Times New Roman"/>
                        </a:rPr>
                        <a:t>To </a:t>
                      </a:r>
                      <a:r>
                        <a:rPr dirty="0" sz="1200" spc="-5" b="1" i="1">
                          <a:latin typeface="Times New Roman"/>
                          <a:cs typeface="Times New Roman"/>
                        </a:rPr>
                        <a:t>predstavlja </a:t>
                      </a:r>
                      <a:r>
                        <a:rPr dirty="0" sz="1200" b="1" i="1">
                          <a:latin typeface="Times New Roman"/>
                          <a:cs typeface="Times New Roman"/>
                        </a:rPr>
                        <a:t>ozbiljnije  programiranje.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 marR="139065">
                        <a:lnSpc>
                          <a:spcPts val="1380"/>
                        </a:lnSpc>
                        <a:spcBef>
                          <a:spcPts val="500"/>
                        </a:spcBef>
                      </a:pP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Pogledajte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kod:! – funkciju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paran koristimo 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za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provjeru parnosti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broja.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 marR="97790">
                        <a:lnSpc>
                          <a:spcPts val="1380"/>
                        </a:lnSpc>
                        <a:spcBef>
                          <a:spcPts val="495"/>
                        </a:spcBef>
                      </a:pP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Funkciju negativan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koristimo za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provjeru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da  li je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broj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pozitivan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ili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ne.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 marR="162560">
                        <a:lnSpc>
                          <a:spcPct val="95900"/>
                        </a:lnSpc>
                        <a:spcBef>
                          <a:spcPts val="465"/>
                        </a:spcBef>
                      </a:pP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Glavni program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omogućuje unos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broja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i  poziva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funkcije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da provjere u koju</a:t>
                      </a:r>
                      <a:r>
                        <a:rPr dirty="0" sz="1200" spc="-5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funkciju 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taj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broj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pripada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algn="just" marL="67945" marR="305435">
                        <a:lnSpc>
                          <a:spcPts val="1380"/>
                        </a:lnSpc>
                        <a:spcBef>
                          <a:spcPts val="540"/>
                        </a:spcBef>
                      </a:pPr>
                      <a:r>
                        <a:rPr dirty="0" u="heavy" sz="1200" b="1" i="1">
                          <a:uFill>
                            <a:solidFill>
                              <a:srgbClr val="000000"/>
                            </a:solidFill>
                          </a:uFill>
                          <a:latin typeface="Times New Roman"/>
                          <a:cs typeface="Times New Roman"/>
                        </a:rPr>
                        <a:t>Zadatak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: nadopunite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program tako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da tri  puta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unesete brojeve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i za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svaki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broj da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se  provjeri njegov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status.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6858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5" name="object 5"/>
          <p:cNvSpPr txBox="1"/>
          <p:nvPr/>
        </p:nvSpPr>
        <p:spPr>
          <a:xfrm>
            <a:off x="886764" y="5302122"/>
            <a:ext cx="5227320" cy="622935"/>
          </a:xfrm>
          <a:prstGeom prst="rect">
            <a:avLst/>
          </a:prstGeom>
        </p:spPr>
        <p:txBody>
          <a:bodyPr wrap="square" lIns="0" tIns="24765" rIns="0" bIns="0" rtlCol="0" vert="horz">
            <a:spAutoFit/>
          </a:bodyPr>
          <a:lstStyle/>
          <a:p>
            <a:pPr marL="12700" marR="5080">
              <a:lnSpc>
                <a:spcPts val="1380"/>
              </a:lnSpc>
              <a:spcBef>
                <a:spcPts val="195"/>
              </a:spcBef>
            </a:pPr>
            <a:r>
              <a:rPr dirty="0" sz="1200" spc="-5" b="1">
                <a:latin typeface="Times New Roman"/>
                <a:cs typeface="Times New Roman"/>
              </a:rPr>
              <a:t>Možemo vrijednost poslati </a:t>
            </a:r>
            <a:r>
              <a:rPr dirty="0" sz="1200" b="1">
                <a:latin typeface="Times New Roman"/>
                <a:cs typeface="Times New Roman"/>
              </a:rPr>
              <a:t>u funkciju, i </a:t>
            </a:r>
            <a:r>
              <a:rPr dirty="0" sz="1200" spc="-5" b="1">
                <a:latin typeface="Times New Roman"/>
                <a:cs typeface="Times New Roman"/>
              </a:rPr>
              <a:t>funkcija </a:t>
            </a:r>
            <a:r>
              <a:rPr dirty="0" sz="1200" b="1">
                <a:latin typeface="Times New Roman"/>
                <a:cs typeface="Times New Roman"/>
              </a:rPr>
              <a:t>tu </a:t>
            </a:r>
            <a:r>
              <a:rPr dirty="0" sz="1200" spc="-5" b="1">
                <a:latin typeface="Times New Roman"/>
                <a:cs typeface="Times New Roman"/>
              </a:rPr>
              <a:t>vrijednost </a:t>
            </a:r>
            <a:r>
              <a:rPr dirty="0" sz="1200" spc="-10" b="1">
                <a:latin typeface="Times New Roman"/>
                <a:cs typeface="Times New Roman"/>
              </a:rPr>
              <a:t>može </a:t>
            </a:r>
            <a:r>
              <a:rPr dirty="0" sz="1200" b="1">
                <a:latin typeface="Times New Roman"/>
                <a:cs typeface="Times New Roman"/>
              </a:rPr>
              <a:t>vrati </a:t>
            </a:r>
            <a:r>
              <a:rPr dirty="0" sz="1200" spc="-5" b="1">
                <a:latin typeface="Times New Roman"/>
                <a:cs typeface="Times New Roman"/>
              </a:rPr>
              <a:t>nazad. 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RETURN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05"/>
              </a:spcBef>
            </a:pPr>
            <a:r>
              <a:rPr dirty="0" sz="1200" spc="-5">
                <a:latin typeface="Times New Roman"/>
                <a:cs typeface="Times New Roman"/>
              </a:rPr>
              <a:t>Primjer_1: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5977763"/>
          <a:ext cx="5765165" cy="27076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2701162">
                <a:tc>
                  <a:txBody>
                    <a:bodyPr/>
                    <a:lstStyle/>
                    <a:p>
                      <a:pPr marL="222250" marR="2034539" indent="-152400">
                        <a:lnSpc>
                          <a:spcPts val="1380"/>
                        </a:lnSpc>
                        <a:spcBef>
                          <a:spcPts val="3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</a:t>
                      </a:r>
                      <a:r>
                        <a:rPr dirty="0" sz="1200" spc="-5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zbroj(n):  s=0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 marR="1361440" indent="-152400">
                        <a:lnSpc>
                          <a:spcPts val="1380"/>
                        </a:lnSpc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6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range(1,n+1):  s=s+i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22250">
                        <a:lnSpc>
                          <a:spcPts val="1345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return</a:t>
                      </a:r>
                      <a:r>
                        <a:rPr dirty="0" sz="1200" spc="-8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s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ts val="141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 unos():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22250" marR="668655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n=int(input("Unesi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neki broj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")) 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print(zbroj(n))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409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unos()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444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 marR="130810">
                        <a:lnSpc>
                          <a:spcPct val="101800"/>
                        </a:lnSpc>
                        <a:spcBef>
                          <a:spcPts val="450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Unesimo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neki broj npr: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3,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rezultat će nam biti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6  kako??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 marR="165100">
                        <a:lnSpc>
                          <a:spcPct val="101800"/>
                        </a:lnSpc>
                        <a:spcBef>
                          <a:spcPts val="490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Broj 3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nam ulazi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u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funkciju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zbroj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ulazi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u petlju  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for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.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535"/>
                        </a:spcBef>
                      </a:pPr>
                      <a:r>
                        <a:rPr dirty="0" sz="9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Prolazi </a:t>
                      </a:r>
                      <a:r>
                        <a:rPr dirty="0" sz="9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kroz</a:t>
                      </a:r>
                      <a:r>
                        <a:rPr dirty="0" sz="900" spc="-1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9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petlju</a:t>
                      </a:r>
                      <a:endParaRPr sz="900">
                        <a:latin typeface="Calibri"/>
                        <a:cs typeface="Calibri"/>
                      </a:endParaRPr>
                    </a:p>
                    <a:p>
                      <a:pPr marL="297180">
                        <a:lnSpc>
                          <a:spcPct val="100000"/>
                        </a:lnSpc>
                        <a:spcBef>
                          <a:spcPts val="509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1.  </a:t>
                      </a:r>
                      <a:r>
                        <a:rPr dirty="0" sz="1100" spc="13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s=0+1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297180">
                        <a:lnSpc>
                          <a:spcPct val="100000"/>
                        </a:lnSpc>
                        <a:spcBef>
                          <a:spcPts val="515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2.  </a:t>
                      </a:r>
                      <a:r>
                        <a:rPr dirty="0" sz="1100" spc="13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s=1+2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297180">
                        <a:lnSpc>
                          <a:spcPct val="100000"/>
                        </a:lnSpc>
                        <a:spcBef>
                          <a:spcPts val="530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3.  </a:t>
                      </a:r>
                      <a:r>
                        <a:rPr dirty="0" sz="1100" spc="13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s=3+3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525780" marR="76200" indent="-228600">
                        <a:lnSpc>
                          <a:spcPct val="101899"/>
                        </a:lnSpc>
                        <a:spcBef>
                          <a:spcPts val="490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4. 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return s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pamti vrijednost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6 i vraća 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vrijednost funkcije nazad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, a 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print(zbroj(n))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ispisuje vrijednost koju je 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primila od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funkcije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zbog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naredbe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RETURN.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5715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5791"/>
            <a:ext cx="677545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>
                <a:latin typeface="Times New Roman"/>
                <a:cs typeface="Times New Roman"/>
              </a:rPr>
              <a:t>Primjer_2: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138427"/>
          <a:ext cx="5765165" cy="15430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536445">
                <a:tc>
                  <a:txBody>
                    <a:bodyPr/>
                    <a:lstStyle/>
                    <a:p>
                      <a:pPr marL="69850" marR="260350">
                        <a:lnSpc>
                          <a:spcPts val="1380"/>
                        </a:lnSpc>
                        <a:spcBef>
                          <a:spcPts val="540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Zbrajanje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dva broja : u funkciji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zbroj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,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zbrajanje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je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izvršeno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u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naredbi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return</a:t>
                      </a:r>
                      <a:r>
                        <a:rPr dirty="0" sz="1200" spc="4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a+b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6858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20345" marR="1931035" indent="-152400">
                        <a:lnSpc>
                          <a:spcPts val="1380"/>
                        </a:lnSpc>
                        <a:spcBef>
                          <a:spcPts val="3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</a:t>
                      </a:r>
                      <a:r>
                        <a:rPr dirty="0" sz="1200" spc="-4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zbroj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(a,b):  return</a:t>
                      </a:r>
                      <a:r>
                        <a:rPr dirty="0" sz="1200" spc="-2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a+b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41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 unos():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20345" marR="649605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a=int(input("Unesi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prvi broj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"))  b=int(input("Unesi drugi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broj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"))  print(zbroj(a,b))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106045">
                        <a:lnSpc>
                          <a:spcPct val="100000"/>
                        </a:lnSpc>
                        <a:spcBef>
                          <a:spcPts val="409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unos()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444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7" name="object 7"/>
          <p:cNvSpPr txBox="1"/>
          <p:nvPr/>
        </p:nvSpPr>
        <p:spPr>
          <a:xfrm>
            <a:off x="886764" y="2721609"/>
            <a:ext cx="74422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>
                <a:latin typeface="Times New Roman"/>
                <a:cs typeface="Times New Roman"/>
              </a:rPr>
              <a:t>Primjer_2a: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8" name="object 8"/>
          <p:cNvGraphicFramePr>
            <a:graphicFrameLocks noGrp="1"/>
          </p:cNvGraphicFramePr>
          <p:nvPr/>
        </p:nvGraphicFramePr>
        <p:xfrm>
          <a:off x="899464" y="2982721"/>
          <a:ext cx="5765165" cy="18935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887093">
                <a:tc>
                  <a:txBody>
                    <a:bodyPr/>
                    <a:lstStyle/>
                    <a:p>
                      <a:pPr marL="69850" marR="314960">
                        <a:lnSpc>
                          <a:spcPts val="1380"/>
                        </a:lnSpc>
                        <a:spcBef>
                          <a:spcPts val="540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Prethodni zadatak ali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sada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funkcija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zbroj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vraća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pomoću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return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rezultat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 zbrajanja.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9850" marR="370840">
                        <a:lnSpc>
                          <a:spcPts val="1380"/>
                        </a:lnSpc>
                        <a:spcBef>
                          <a:spcPts val="495"/>
                        </a:spcBef>
                      </a:pP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Obratite pažnju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, u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parametrima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unosa  koristili smo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varijable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f i g , a u</a:t>
                      </a:r>
                      <a:r>
                        <a:rPr dirty="0" sz="1200" spc="-4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funkciji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zbroj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koristili smo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a i b.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9850" marR="201295">
                        <a:lnSpc>
                          <a:spcPct val="101800"/>
                        </a:lnSpc>
                        <a:spcBef>
                          <a:spcPts val="409"/>
                        </a:spcBef>
                      </a:pPr>
                      <a:r>
                        <a:rPr dirty="0" u="sng" sz="1100" spc="-5" b="1">
                          <a:solidFill>
                            <a:srgbClr val="FF0000"/>
                          </a:solidFill>
                          <a:uFill>
                            <a:solidFill>
                              <a:srgbClr val="FF0000"/>
                            </a:solidFill>
                          </a:uFill>
                          <a:latin typeface="Calibri"/>
                          <a:cs typeface="Calibri"/>
                        </a:rPr>
                        <a:t>Zadatak:</a:t>
                      </a:r>
                      <a:r>
                        <a:rPr dirty="0" sz="11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i="1">
                          <a:latin typeface="Calibri"/>
                          <a:cs typeface="Calibri"/>
                        </a:rPr>
                        <a:t>dopunite program </a:t>
                      </a:r>
                      <a:r>
                        <a:rPr dirty="0" sz="1100" i="1">
                          <a:latin typeface="Calibri"/>
                          <a:cs typeface="Calibri"/>
                        </a:rPr>
                        <a:t>taka </a:t>
                      </a:r>
                      <a:r>
                        <a:rPr dirty="0" sz="1100" spc="-5" i="1">
                          <a:latin typeface="Calibri"/>
                          <a:cs typeface="Calibri"/>
                        </a:rPr>
                        <a:t>da zbraja tri  </a:t>
                      </a:r>
                      <a:r>
                        <a:rPr dirty="0" sz="1100" spc="-5" i="1">
                          <a:latin typeface="Calibri"/>
                          <a:cs typeface="Calibri"/>
                        </a:rPr>
                        <a:t>broja</a:t>
                      </a:r>
                      <a:r>
                        <a:rPr dirty="0" sz="1100" spc="-10" i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i="1">
                          <a:latin typeface="Calibri"/>
                          <a:cs typeface="Calibri"/>
                        </a:rPr>
                        <a:t>!!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6858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20345" marR="1931670" indent="-152400">
                        <a:lnSpc>
                          <a:spcPts val="1380"/>
                        </a:lnSpc>
                        <a:spcBef>
                          <a:spcPts val="3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</a:t>
                      </a:r>
                      <a:r>
                        <a:rPr dirty="0" sz="1200" spc="-5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zbroj(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a,b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):  c=a+b  return</a:t>
                      </a:r>
                      <a:r>
                        <a:rPr dirty="0" sz="1200" spc="-1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c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410"/>
                        </a:lnSpc>
                        <a:spcBef>
                          <a:spcPts val="790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 unos():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20345" marR="648970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f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=int(input("Unesi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prvi broj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")) 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g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=int(input("Unesi drugi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broj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"))  print(zbroj(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f,g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))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400"/>
                        </a:lnSpc>
                        <a:spcBef>
                          <a:spcPts val="5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unos()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444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9" name="object 9"/>
          <p:cNvSpPr txBox="1"/>
          <p:nvPr/>
        </p:nvSpPr>
        <p:spPr>
          <a:xfrm>
            <a:off x="886764" y="5154294"/>
            <a:ext cx="677545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>
                <a:latin typeface="Times New Roman"/>
                <a:cs typeface="Times New Roman"/>
              </a:rPr>
              <a:t>Primjer_3: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10" name="object 10"/>
          <p:cNvGraphicFramePr>
            <a:graphicFrameLocks noGrp="1"/>
          </p:cNvGraphicFramePr>
          <p:nvPr/>
        </p:nvGraphicFramePr>
        <p:xfrm>
          <a:off x="899464" y="5416930"/>
          <a:ext cx="5857875" cy="197231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971164"/>
              </a:tblGrid>
              <a:tr h="1966213">
                <a:tc>
                  <a:txBody>
                    <a:bodyPr/>
                    <a:lstStyle/>
                    <a:p>
                      <a:pPr marL="69850" marR="143510">
                        <a:lnSpc>
                          <a:spcPts val="1380"/>
                        </a:lnSpc>
                        <a:spcBef>
                          <a:spcPts val="52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Napravi program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koji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pomoću funkcije  ispisuje broj pojavljivanja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slova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u nekom  tekstu koji sami</a:t>
                      </a:r>
                      <a:r>
                        <a:rPr dirty="0" sz="1200" spc="-1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unosimo.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  <a:p>
                      <a:pPr marL="69850" marR="223520">
                        <a:lnSpc>
                          <a:spcPct val="130000"/>
                        </a:lnSpc>
                      </a:pP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Nadam se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da ste razumjeli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naredbu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return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.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Hvala!!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6667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96215" marR="2214880" indent="-128270">
                        <a:lnSpc>
                          <a:spcPts val="133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def</a:t>
                      </a:r>
                      <a:r>
                        <a:rPr dirty="0" sz="1100" spc="-6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zbroj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(s):  d=len(s)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196215">
                        <a:lnSpc>
                          <a:spcPts val="130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br=0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196215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for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 in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 range(d):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323215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if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s[i]=="A"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or</a:t>
                      </a:r>
                      <a:r>
                        <a:rPr dirty="0" sz="1100" spc="-4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s[i]=="a":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196215" marR="2059305" indent="252729">
                        <a:lnSpc>
                          <a:spcPct val="101800"/>
                        </a:lnSpc>
                        <a:spcBef>
                          <a:spcPts val="5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b</a:t>
                      </a:r>
                      <a:r>
                        <a:rPr dirty="0" sz="1100" spc="-15">
                          <a:latin typeface="Calibri"/>
                          <a:cs typeface="Calibri"/>
                        </a:rPr>
                        <a:t>r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=br+1 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return</a:t>
                      </a:r>
                      <a:r>
                        <a:rPr dirty="0" sz="1100" spc="-2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br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 marR="1314450">
                        <a:lnSpc>
                          <a:spcPct val="139100"/>
                        </a:lnSpc>
                        <a:spcBef>
                          <a:spcPts val="10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#glavni program  tekst=input("Unesi tekst:</a:t>
                      </a:r>
                      <a:r>
                        <a:rPr dirty="0" sz="1100" spc="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")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530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print("Broj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pojavljivanja slova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A: ",</a:t>
                      </a:r>
                      <a:r>
                        <a:rPr dirty="0" sz="1100" spc="-1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zbroj(tekst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))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8840"/>
            <a:ext cx="2645410" cy="66738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Korištenje više elemenata liste</a:t>
            </a:r>
            <a:r>
              <a:rPr dirty="0" sz="1200" b="1">
                <a:latin typeface="Calibri"/>
                <a:cs typeface="Calibri"/>
              </a:rPr>
              <a:t> </a:t>
            </a:r>
            <a:r>
              <a:rPr dirty="0" sz="1200" spc="-5" b="1">
                <a:latin typeface="Calibri"/>
                <a:cs typeface="Calibri"/>
              </a:rPr>
              <a:t>odjednom</a:t>
            </a:r>
            <a:endParaRPr sz="12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795"/>
              </a:spcBef>
            </a:pPr>
            <a:r>
              <a:rPr dirty="0" sz="1200" spc="-5" b="1">
                <a:solidFill>
                  <a:srgbClr val="FF0000"/>
                </a:solidFill>
                <a:latin typeface="Calibri"/>
                <a:cs typeface="Calibri"/>
              </a:rPr>
              <a:t>Pravilo </a:t>
            </a:r>
            <a:r>
              <a:rPr dirty="0" sz="1200" b="1">
                <a:solidFill>
                  <a:srgbClr val="FF0000"/>
                </a:solidFill>
                <a:latin typeface="Calibri"/>
                <a:cs typeface="Calibri"/>
              </a:rPr>
              <a:t>:</a:t>
            </a:r>
            <a:r>
              <a:rPr dirty="0" sz="1200" spc="-10" b="1">
                <a:solidFill>
                  <a:srgbClr val="FF0000"/>
                </a:solidFill>
                <a:latin typeface="Calibri"/>
                <a:cs typeface="Calibri"/>
              </a:rPr>
              <a:t> </a:t>
            </a:r>
            <a:r>
              <a:rPr dirty="0" sz="1200" spc="-5" b="1">
                <a:solidFill>
                  <a:srgbClr val="FF0000"/>
                </a:solidFill>
                <a:latin typeface="Calibri"/>
                <a:cs typeface="Calibri"/>
              </a:rPr>
              <a:t>[početni_index:završni_index+1]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778761"/>
          <a:ext cx="5765165" cy="701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347472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lista= ['a', 'b', 'c',</a:t>
                      </a:r>
                      <a:r>
                        <a:rPr dirty="0" sz="1100" spc="1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'd']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Rezultat</a:t>
                      </a:r>
                      <a:r>
                        <a:rPr dirty="0" sz="1100" spc="24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['b']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571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47472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print(lista[1:2])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571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7" name="object 7"/>
          <p:cNvSpPr txBox="1"/>
          <p:nvPr/>
        </p:nvSpPr>
        <p:spPr>
          <a:xfrm>
            <a:off x="886764" y="2694177"/>
            <a:ext cx="403860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Određeni niz elemenata možemo zamijeniti drugim</a:t>
            </a:r>
            <a:r>
              <a:rPr dirty="0" sz="1200" spc="40" b="1">
                <a:latin typeface="Calibri"/>
                <a:cs typeface="Calibri"/>
              </a:rPr>
              <a:t> </a:t>
            </a:r>
            <a:r>
              <a:rPr dirty="0" sz="1200" spc="-5" b="1">
                <a:latin typeface="Calibri"/>
                <a:cs typeface="Calibri"/>
              </a:rPr>
              <a:t>elementom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8" name="object 8"/>
          <p:cNvGraphicFramePr>
            <a:graphicFrameLocks noGrp="1"/>
          </p:cNvGraphicFramePr>
          <p:nvPr/>
        </p:nvGraphicFramePr>
        <p:xfrm>
          <a:off x="899464" y="2962909"/>
          <a:ext cx="5765165" cy="10890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473963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lista= ['a', 'b', 'c',</a:t>
                      </a:r>
                      <a:r>
                        <a:rPr dirty="0" sz="1100" spc="1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'd']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95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Zamjenjuje ['a', 'b'] sa</a:t>
                      </a:r>
                      <a:r>
                        <a:rPr dirty="0" sz="1100" spc="1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['z']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190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0518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84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lista[0:2]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=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'z'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61594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190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03276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70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print(lista)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5969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70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['z', 'c',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'd']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5969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9" name="object 9"/>
          <p:cNvSpPr txBox="1"/>
          <p:nvPr/>
        </p:nvSpPr>
        <p:spPr>
          <a:xfrm>
            <a:off x="886764" y="4447158"/>
            <a:ext cx="907415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Važno </a:t>
            </a:r>
            <a:r>
              <a:rPr dirty="0" sz="1200" b="1">
                <a:latin typeface="Calibri"/>
                <a:cs typeface="Calibri"/>
              </a:rPr>
              <a:t>je</a:t>
            </a:r>
            <a:r>
              <a:rPr dirty="0" sz="1200" spc="-60" b="1">
                <a:latin typeface="Calibri"/>
                <a:cs typeface="Calibri"/>
              </a:rPr>
              <a:t> </a:t>
            </a:r>
            <a:r>
              <a:rPr dirty="0" sz="1200" spc="-5" b="1">
                <a:latin typeface="Calibri"/>
                <a:cs typeface="Calibri"/>
              </a:rPr>
              <a:t>znati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10" name="object 10"/>
          <p:cNvGraphicFramePr>
            <a:graphicFrameLocks noGrp="1"/>
          </p:cNvGraphicFramePr>
          <p:nvPr/>
        </p:nvGraphicFramePr>
        <p:xfrm>
          <a:off x="899464" y="4717414"/>
          <a:ext cx="5765165" cy="65087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644651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lista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=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['a', 'b', 'c',</a:t>
                      </a:r>
                      <a:r>
                        <a:rPr dirty="0" sz="1100" spc="1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'd']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print(lista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[:]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5"/>
                        </a:spcBef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['a', 'b', 'c',</a:t>
                      </a:r>
                      <a:r>
                        <a:rPr dirty="0" sz="1100" spc="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'd']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11" name="object 11"/>
          <p:cNvSpPr txBox="1"/>
          <p:nvPr/>
        </p:nvSpPr>
        <p:spPr>
          <a:xfrm>
            <a:off x="886764" y="5643498"/>
            <a:ext cx="505968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Ukoliko </a:t>
            </a:r>
            <a:r>
              <a:rPr dirty="0" sz="1200" b="1">
                <a:solidFill>
                  <a:srgbClr val="FF0000"/>
                </a:solidFill>
                <a:latin typeface="Times New Roman"/>
                <a:cs typeface="Times New Roman"/>
              </a:rPr>
              <a:t>ne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definiramo </a:t>
            </a:r>
            <a:r>
              <a:rPr dirty="0" sz="1200" b="1">
                <a:solidFill>
                  <a:srgbClr val="FF0000"/>
                </a:solidFill>
                <a:latin typeface="Times New Roman"/>
                <a:cs typeface="Times New Roman"/>
              </a:rPr>
              <a:t>niz,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već stavimo samo </a:t>
            </a:r>
            <a:r>
              <a:rPr dirty="0" sz="1200" b="1">
                <a:solidFill>
                  <a:srgbClr val="FF0000"/>
                </a:solidFill>
                <a:latin typeface="Times New Roman"/>
                <a:cs typeface="Times New Roman"/>
              </a:rPr>
              <a:t>[:], ispisat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će se svi </a:t>
            </a:r>
            <a:r>
              <a:rPr dirty="0" sz="1200" b="1">
                <a:solidFill>
                  <a:srgbClr val="FF0000"/>
                </a:solidFill>
                <a:latin typeface="Times New Roman"/>
                <a:cs typeface="Times New Roman"/>
              </a:rPr>
              <a:t>elementi</a:t>
            </a:r>
            <a:r>
              <a:rPr dirty="0" sz="1200" spc="25" b="1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liste</a:t>
            </a:r>
            <a:endParaRPr sz="12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4268"/>
            <a:ext cx="2110105" cy="23939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400" spc="-5" b="1">
                <a:latin typeface="Times New Roman"/>
                <a:cs typeface="Times New Roman"/>
              </a:rPr>
              <a:t>Funkcija unosa </a:t>
            </a:r>
            <a:r>
              <a:rPr dirty="0" sz="1400" b="1">
                <a:latin typeface="Times New Roman"/>
                <a:cs typeface="Times New Roman"/>
              </a:rPr>
              <a:t>i </a:t>
            </a:r>
            <a:r>
              <a:rPr dirty="0" sz="1400" spc="-5" b="1">
                <a:latin typeface="Times New Roman"/>
                <a:cs typeface="Times New Roman"/>
              </a:rPr>
              <a:t>ispisa</a:t>
            </a:r>
            <a:r>
              <a:rPr dirty="0" sz="1400" spc="-25" b="1">
                <a:latin typeface="Times New Roman"/>
                <a:cs typeface="Times New Roman"/>
              </a:rPr>
              <a:t> </a:t>
            </a:r>
            <a:r>
              <a:rPr dirty="0" sz="1400" spc="-5" b="1">
                <a:latin typeface="Times New Roman"/>
                <a:cs typeface="Times New Roman"/>
              </a:rPr>
              <a:t>liste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167383"/>
          <a:ext cx="5765165" cy="299275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237865"/>
                <a:gridCol w="2518410"/>
              </a:tblGrid>
              <a:tr h="2986150">
                <a:tc>
                  <a:txBody>
                    <a:bodyPr/>
                    <a:lstStyle/>
                    <a:p>
                      <a:pPr marL="69850">
                        <a:lnSpc>
                          <a:spcPts val="135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unos(niz):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22250">
                        <a:lnSpc>
                          <a:spcPts val="1380"/>
                        </a:lnSpc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1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range(0,5):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>
                        <a:lnSpc>
                          <a:spcPts val="141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niz[i]=int(input("Unesi elemnte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niza</a:t>
                      </a:r>
                      <a:r>
                        <a:rPr dirty="0" sz="1200" spc="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"))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ts val="1410"/>
                        </a:lnSpc>
                        <a:spcBef>
                          <a:spcPts val="97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ispis(niz):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 marR="1883410" indent="-152400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7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range(0,5):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print(niz[i])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#glavni</a:t>
                      </a:r>
                      <a:r>
                        <a:rPr dirty="0" sz="1200" spc="-5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program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algn="just" marL="69850" marR="2556510">
                        <a:lnSpc>
                          <a:spcPts val="1380"/>
                        </a:lnSpc>
                        <a:spcBef>
                          <a:spcPts val="5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ni</a:t>
                      </a:r>
                      <a:r>
                        <a:rPr dirty="0" sz="1200" spc="5"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=</a:t>
                      </a:r>
                      <a:r>
                        <a:rPr dirty="0" sz="1200" spc="5">
                          <a:latin typeface="Times New Roman"/>
                          <a:cs typeface="Times New Roman"/>
                        </a:rPr>
                        <a:t>[</a:t>
                      </a:r>
                      <a:r>
                        <a:rPr dirty="0" sz="1200" spc="-15"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dirty="0" sz="1200" spc="5">
                          <a:latin typeface="Times New Roman"/>
                          <a:cs typeface="Times New Roman"/>
                        </a:rPr>
                        <a:t>]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*5  unos(niz)  ispis(niz)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0" marR="232410">
                        <a:lnSpc>
                          <a:spcPts val="1380"/>
                        </a:lnSpc>
                        <a:spcBef>
                          <a:spcPts val="540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Primijenimo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stečena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znanja o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funkcijama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na listama za njihovo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stvaranje, ispis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i razne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operacija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nad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elementima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liste.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6858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1229664" y="874268"/>
            <a:ext cx="5096510" cy="445770"/>
          </a:xfrm>
          <a:prstGeom prst="rect">
            <a:avLst/>
          </a:prstGeom>
        </p:spPr>
        <p:txBody>
          <a:bodyPr wrap="square" lIns="0" tIns="26034" rIns="0" bIns="0" rtlCol="0" vert="horz">
            <a:spAutoFit/>
          </a:bodyPr>
          <a:lstStyle/>
          <a:p>
            <a:pPr marL="2199640" marR="5080" indent="-2187575">
              <a:lnSpc>
                <a:spcPts val="1620"/>
              </a:lnSpc>
              <a:spcBef>
                <a:spcPts val="204"/>
              </a:spcBef>
            </a:pPr>
            <a:r>
              <a:rPr dirty="0" sz="1400" spc="-5" b="1">
                <a:latin typeface="Times New Roman"/>
                <a:cs typeface="Times New Roman"/>
              </a:rPr>
              <a:t>Složeni primjer sa izvršavanjem programa sa mogućnošću odabira  operacije</a:t>
            </a:r>
            <a:endParaRPr sz="1400">
              <a:latin typeface="Times New Roman"/>
              <a:cs typeface="Times New Roman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371853"/>
          <a:ext cx="5765165" cy="790003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778885"/>
                <a:gridCol w="1977389"/>
              </a:tblGrid>
              <a:tr h="7893811">
                <a:tc>
                  <a:txBody>
                    <a:bodyPr/>
                    <a:lstStyle/>
                    <a:p>
                      <a:pPr marL="69850">
                        <a:lnSpc>
                          <a:spcPts val="136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unos(niz):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22250">
                        <a:lnSpc>
                          <a:spcPts val="1380"/>
                        </a:lnSpc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1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range(0,5):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>
                        <a:lnSpc>
                          <a:spcPts val="141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niz[i]=int(input("Unesi elemnte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niza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"))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ts val="1410"/>
                        </a:lnSpc>
                        <a:spcBef>
                          <a:spcPts val="107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</a:t>
                      </a:r>
                      <a:r>
                        <a:rPr dirty="0" sz="1200" spc="-1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ispis(niz):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 marR="2424430" indent="-152400">
                        <a:lnSpc>
                          <a:spcPts val="1380"/>
                        </a:lnSpc>
                        <a:spcBef>
                          <a:spcPts val="70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7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range(0,5):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print(niz[i])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ts val="1410"/>
                        </a:lnSpc>
                        <a:spcBef>
                          <a:spcPts val="105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</a:t>
                      </a:r>
                      <a:r>
                        <a:rPr dirty="0" sz="1200" spc="-3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obrnuto(niz):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 marR="2207260" indent="-152400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4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range(4,-1,-1):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print(niz[i])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ts val="141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def parni(niz):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 marR="2309495" indent="-152400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6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range(1,5,2):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print(niz[i])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 marL="69850" marR="1393190">
                        <a:lnSpc>
                          <a:spcPts val="1380"/>
                        </a:lnSpc>
                        <a:spcBef>
                          <a:spcPts val="1150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#glavni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dio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programa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i poziv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funkcije  niz=[0]*5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ts val="1345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suma=0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9850" marR="3205480">
                        <a:lnSpc>
                          <a:spcPts val="1380"/>
                        </a:lnSpc>
                      </a:pP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izbor=0 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while</a:t>
                      </a:r>
                      <a:r>
                        <a:rPr dirty="0" sz="1200" spc="-1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1: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22250">
                        <a:lnSpc>
                          <a:spcPts val="1315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print("odaberite")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22250" marR="1143635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print("1. Unos elemenata niza")  print("2. Ispis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elemenata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niza")  print("3.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Obrnuti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ispis elemenata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niza")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print("4. Ispis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parnih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elemenata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niza")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print("5. IZAZ </a:t>
                      </a:r>
                      <a:r>
                        <a:rPr dirty="0" sz="1200" spc="-10">
                          <a:latin typeface="Times New Roman"/>
                          <a:cs typeface="Times New Roman"/>
                        </a:rPr>
                        <a:t>IZ</a:t>
                      </a:r>
                      <a:r>
                        <a:rPr dirty="0" sz="1200" spc="1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PROGRAMA")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22250" marR="1126490">
                        <a:lnSpc>
                          <a:spcPts val="138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izbor=int(input(" Odaberite što želite"))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if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 izbor==1: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algn="ctr" marL="222250" marR="2704465" indent="36830">
                        <a:lnSpc>
                          <a:spcPts val="1380"/>
                        </a:lnSpc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unos(niz)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elif</a:t>
                      </a:r>
                      <a:r>
                        <a:rPr dirty="0" sz="1200" spc="-5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izbor==2: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ispis(niz)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 marR="2633345" indent="-152400">
                        <a:lnSpc>
                          <a:spcPts val="138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elif izbor==3: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obrnuto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(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ni</a:t>
                      </a:r>
                      <a:r>
                        <a:rPr dirty="0" sz="1200" spc="5"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 marR="2704465" indent="-152400">
                        <a:lnSpc>
                          <a:spcPts val="1380"/>
                        </a:lnSpc>
                        <a:spcBef>
                          <a:spcPts val="5"/>
                        </a:spcBef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elif</a:t>
                      </a:r>
                      <a:r>
                        <a:rPr dirty="0" sz="1200" spc="-5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izbor==4:  parni(niz)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 marR="2704465" indent="-152400">
                        <a:lnSpc>
                          <a:spcPts val="138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elif</a:t>
                      </a:r>
                      <a:r>
                        <a:rPr dirty="0" sz="1200" spc="-5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izbor==5: 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break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715"/>
                        </a:spcBef>
                      </a:pPr>
                      <a:r>
                        <a:rPr dirty="0" sz="1200" spc="-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Pogledajte </a:t>
                      </a:r>
                      <a:r>
                        <a:rPr dirty="0" sz="1200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petlju </a:t>
                      </a:r>
                      <a:r>
                        <a:rPr dirty="0" sz="1200" spc="-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while</a:t>
                      </a:r>
                      <a:r>
                        <a:rPr dirty="0" sz="1200" spc="-3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i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200" spc="-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način njene primjene</a:t>
                      </a:r>
                      <a:r>
                        <a:rPr dirty="0" sz="1200" spc="-3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pri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7945" marR="67310">
                        <a:lnSpc>
                          <a:spcPts val="1480"/>
                        </a:lnSpc>
                        <a:spcBef>
                          <a:spcPts val="40"/>
                        </a:spcBef>
                      </a:pPr>
                      <a:r>
                        <a:rPr dirty="0" sz="1200" spc="-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stvaranju složenijih programa  </a:t>
                      </a:r>
                      <a:r>
                        <a:rPr dirty="0" sz="1200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s </a:t>
                      </a:r>
                      <a:r>
                        <a:rPr dirty="0" sz="1200" spc="-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mogućnošću</a:t>
                      </a:r>
                      <a:r>
                        <a:rPr dirty="0" sz="1200" spc="-1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i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izbora.</a:t>
                      </a:r>
                      <a:endParaRPr sz="12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7315"/>
            <a:ext cx="5778500" cy="888936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400" spc="-5" b="1">
                <a:latin typeface="Calibri"/>
                <a:cs typeface="Calibri"/>
              </a:rPr>
              <a:t>PRIMJERI ZA PROVJERU</a:t>
            </a:r>
            <a:r>
              <a:rPr dirty="0" sz="1400" spc="-15" b="1">
                <a:latin typeface="Calibri"/>
                <a:cs typeface="Calibri"/>
              </a:rPr>
              <a:t> </a:t>
            </a:r>
            <a:r>
              <a:rPr dirty="0" sz="1400" b="1">
                <a:latin typeface="Calibri"/>
                <a:cs typeface="Calibri"/>
              </a:rPr>
              <a:t>ZNANJA</a:t>
            </a:r>
            <a:endParaRPr sz="14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5"/>
              </a:spcBef>
            </a:pPr>
            <a:endParaRPr sz="19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</a:t>
            </a:r>
            <a:r>
              <a:rPr dirty="0" sz="1100" spc="-1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1.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Što će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biti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rezultat izvršavanja sljedećeg</a:t>
            </a:r>
            <a:r>
              <a:rPr dirty="0" sz="1100" spc="2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opseg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  <a:p>
            <a:pPr marL="234950">
              <a:lnSpc>
                <a:spcPct val="100000"/>
              </a:lnSpc>
              <a:spcBef>
                <a:spcPts val="20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4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*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</a:t>
            </a:r>
            <a:endParaRPr sz="1100">
              <a:latin typeface="Calibri"/>
              <a:cs typeface="Calibri"/>
            </a:endParaRPr>
          </a:p>
          <a:p>
            <a:pPr marL="12700" marR="4896485">
              <a:lnSpc>
                <a:spcPct val="136400"/>
              </a:lnSpc>
              <a:spcBef>
                <a:spcPts val="890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ri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n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t</a:t>
            </a:r>
            <a:r>
              <a:rPr dirty="0" sz="1100" spc="-1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5">
                <a:solidFill>
                  <a:srgbClr val="202429"/>
                </a:solidFill>
                <a:latin typeface="Calibri"/>
                <a:cs typeface="Calibri"/>
              </a:rPr>
              <a:t>o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pseg</a:t>
            </a:r>
            <a:r>
              <a:rPr dirty="0" sz="1100" spc="-1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6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)) 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Odgovor: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94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</a:t>
            </a:r>
            <a:r>
              <a:rPr dirty="0" sz="1100" spc="-10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2.</a:t>
            </a:r>
            <a:endParaRPr sz="1100">
              <a:latin typeface="Calibri"/>
              <a:cs typeface="Calibri"/>
            </a:endParaRPr>
          </a:p>
          <a:p>
            <a:pPr marL="12700" marR="5080">
              <a:lnSpc>
                <a:spcPct val="1364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Koju od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ponuđenih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linija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koda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treba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dodati na označeno mjesto kako bi </a:t>
            </a:r>
            <a:r>
              <a:rPr dirty="0" sz="1100" spc="-10">
                <a:solidFill>
                  <a:srgbClr val="373737"/>
                </a:solidFill>
                <a:latin typeface="Calibri"/>
                <a:cs typeface="Calibri"/>
              </a:rPr>
              <a:t>se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ispravno definirala funkcija 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koja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izračunava kvadrat danog broja?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sz="10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kvadrat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1150">
              <a:latin typeface="Times New Roman"/>
              <a:cs typeface="Times New Roman"/>
            </a:endParaRPr>
          </a:p>
          <a:p>
            <a:pPr marL="192405" indent="-180340">
              <a:lnSpc>
                <a:spcPct val="100000"/>
              </a:lnSpc>
              <a:buAutoNum type="alphaUcPeriod"/>
              <a:tabLst>
                <a:tab pos="193040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return a *</a:t>
            </a:r>
            <a:r>
              <a:rPr dirty="0" sz="1100" spc="-20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</a:t>
            </a:r>
            <a:endParaRPr sz="1100">
              <a:latin typeface="Calibri"/>
              <a:cs typeface="Calibri"/>
            </a:endParaRPr>
          </a:p>
          <a:p>
            <a:pPr marL="187325" indent="-175260">
              <a:lnSpc>
                <a:spcPct val="100000"/>
              </a:lnSpc>
              <a:spcBef>
                <a:spcPts val="25"/>
              </a:spcBef>
              <a:buAutoNum type="alphaUcPeriod"/>
              <a:tabLst>
                <a:tab pos="187960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return *</a:t>
            </a:r>
            <a:r>
              <a:rPr dirty="0" sz="1100" spc="-20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2</a:t>
            </a:r>
            <a:endParaRPr sz="1100">
              <a:latin typeface="Calibri"/>
              <a:cs typeface="Calibri"/>
            </a:endParaRPr>
          </a:p>
          <a:p>
            <a:pPr marL="186055" indent="-173990">
              <a:lnSpc>
                <a:spcPct val="100000"/>
              </a:lnSpc>
              <a:spcBef>
                <a:spcPts val="25"/>
              </a:spcBef>
              <a:buAutoNum type="alphaUcPeriod"/>
              <a:tabLst>
                <a:tab pos="186690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*</a:t>
            </a:r>
            <a:r>
              <a:rPr dirty="0" sz="1100" spc="-1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</a:t>
            </a:r>
            <a:endParaRPr sz="1100">
              <a:latin typeface="Calibri"/>
              <a:cs typeface="Calibri"/>
            </a:endParaRPr>
          </a:p>
          <a:p>
            <a:pPr marL="198120" indent="-186055">
              <a:lnSpc>
                <a:spcPct val="100000"/>
              </a:lnSpc>
              <a:spcBef>
                <a:spcPts val="20"/>
              </a:spcBef>
              <a:buAutoNum type="alphaUcPeriod"/>
              <a:tabLst>
                <a:tab pos="198755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return</a:t>
            </a:r>
            <a:r>
              <a:rPr dirty="0" sz="1100" spc="-10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kvadrat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</a:t>
            </a:r>
            <a:r>
              <a:rPr dirty="0" sz="1100" spc="-1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3.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Što će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biti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rezultat izvršavanja sljedećeg</a:t>
            </a:r>
            <a:r>
              <a:rPr dirty="0" sz="1100" spc="2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  <a:p>
            <a:pPr marL="170815">
              <a:lnSpc>
                <a:spcPct val="100000"/>
              </a:lnSpc>
              <a:spcBef>
                <a:spcPts val="25"/>
              </a:spcBef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-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3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*</a:t>
            </a:r>
            <a:r>
              <a:rPr dirty="0" sz="1100" spc="-2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</a:t>
            </a:r>
            <a:endParaRPr sz="1100">
              <a:latin typeface="Calibri"/>
              <a:cs typeface="Calibri"/>
            </a:endParaRPr>
          </a:p>
          <a:p>
            <a:pPr marL="12700" marR="4843145">
              <a:lnSpc>
                <a:spcPct val="136500"/>
              </a:lnSpc>
              <a:spcBef>
                <a:spcPts val="88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(f(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-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f(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-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)) 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Odgovor: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94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4.</a:t>
            </a:r>
            <a:r>
              <a:rPr dirty="0" sz="1100" spc="-3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Što će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biti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rezultat izvršavanja sljedećeg</a:t>
            </a:r>
            <a:r>
              <a:rPr dirty="0" sz="1100" spc="2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  <a:p>
            <a:pPr marL="170815">
              <a:lnSpc>
                <a:spcPct val="100000"/>
              </a:lnSpc>
              <a:spcBef>
                <a:spcPts val="25"/>
              </a:spcBef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2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*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+</a:t>
            </a:r>
            <a:r>
              <a:rPr dirty="0" sz="1100" spc="-35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3</a:t>
            </a:r>
            <a:endParaRPr sz="1100">
              <a:latin typeface="Calibri"/>
              <a:cs typeface="Calibri"/>
            </a:endParaRPr>
          </a:p>
          <a:p>
            <a:pPr marL="12700" marR="4716780">
              <a:lnSpc>
                <a:spcPct val="136400"/>
              </a:lnSpc>
              <a:spcBef>
                <a:spcPts val="88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(f(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-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-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f(f(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))) 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Odgovor: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5.</a:t>
            </a:r>
            <a:r>
              <a:rPr dirty="0" sz="1100" spc="-3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Koju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vrijednost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treba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imati varijabla </a:t>
            </a:r>
            <a:r>
              <a:rPr dirty="0" sz="1100">
                <a:solidFill>
                  <a:srgbClr val="FF0000"/>
                </a:solidFill>
                <a:latin typeface="Calibri"/>
                <a:cs typeface="Calibri"/>
              </a:rPr>
              <a:t>m , </a:t>
            </a:r>
            <a:r>
              <a:rPr dirty="0" sz="1100" spc="-5">
                <a:latin typeface="Calibri"/>
                <a:cs typeface="Calibri"/>
              </a:rPr>
              <a:t>da bi </a:t>
            </a:r>
            <a:r>
              <a:rPr dirty="0" sz="1100">
                <a:latin typeface="Calibri"/>
                <a:cs typeface="Calibri"/>
              </a:rPr>
              <a:t>rezultat </a:t>
            </a:r>
            <a:r>
              <a:rPr dirty="0" sz="1100" spc="-5">
                <a:latin typeface="Calibri"/>
                <a:cs typeface="Calibri"/>
              </a:rPr>
              <a:t>funkcije </a:t>
            </a:r>
            <a:r>
              <a:rPr dirty="0" sz="1100">
                <a:latin typeface="Calibri"/>
                <a:cs typeface="Calibri"/>
              </a:rPr>
              <a:t>bio </a:t>
            </a:r>
            <a:r>
              <a:rPr dirty="0" sz="1100" spc="-5">
                <a:latin typeface="Calibri"/>
                <a:cs typeface="Calibri"/>
              </a:rPr>
              <a:t>15</a:t>
            </a:r>
            <a:r>
              <a:rPr dirty="0" sz="1100" spc="-4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30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  <a:p>
            <a:pPr marL="170815">
              <a:lnSpc>
                <a:spcPct val="100000"/>
              </a:lnSpc>
              <a:spcBef>
                <a:spcPts val="20"/>
              </a:spcBef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if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%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5 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==</a:t>
            </a:r>
            <a:r>
              <a:rPr dirty="0" sz="1100" spc="-3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0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:</a:t>
            </a:r>
            <a:endParaRPr sz="1100">
              <a:latin typeface="Calibri"/>
              <a:cs typeface="Calibri"/>
            </a:endParaRPr>
          </a:p>
          <a:p>
            <a:pPr marL="361315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2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*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</a:t>
            </a:r>
            <a:endParaRPr sz="1100">
              <a:latin typeface="Calibri"/>
              <a:cs typeface="Calibri"/>
            </a:endParaRPr>
          </a:p>
          <a:p>
            <a:pPr marL="140335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else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:</a:t>
            </a:r>
            <a:endParaRPr sz="1100">
              <a:latin typeface="Calibri"/>
              <a:cs typeface="Calibri"/>
            </a:endParaRPr>
          </a:p>
          <a:p>
            <a:pPr marL="361315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+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1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m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input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"unesi </a:t>
            </a:r>
            <a:r>
              <a:rPr dirty="0" sz="1100">
                <a:solidFill>
                  <a:srgbClr val="406F9F"/>
                </a:solidFill>
                <a:latin typeface="Calibri"/>
                <a:cs typeface="Calibri"/>
              </a:rPr>
              <a:t>cijeli</a:t>
            </a:r>
            <a:r>
              <a:rPr dirty="0" sz="1100" spc="-15">
                <a:solidFill>
                  <a:srgbClr val="406F9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broj"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(f(m))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963472" y="2219821"/>
            <a:ext cx="833755" cy="0"/>
          </a:xfrm>
          <a:custGeom>
            <a:avLst/>
            <a:gdLst/>
            <a:ahLst/>
            <a:cxnLst/>
            <a:rect l="l" t="t" r="r" b="b"/>
            <a:pathLst>
              <a:path w="833755" h="0">
                <a:moveTo>
                  <a:pt x="0" y="0"/>
                </a:moveTo>
                <a:lnTo>
                  <a:pt x="833577" y="0"/>
                </a:lnTo>
              </a:path>
            </a:pathLst>
          </a:custGeom>
          <a:ln w="9104">
            <a:solidFill>
              <a:srgbClr val="1F2328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/>
          <p:nvPr/>
        </p:nvSpPr>
        <p:spPr>
          <a:xfrm>
            <a:off x="886764" y="878839"/>
            <a:ext cx="5779135" cy="439483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6.</a:t>
            </a:r>
            <a:r>
              <a:rPr dirty="0" sz="1100" spc="-3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 marR="5080">
              <a:lnSpc>
                <a:spcPct val="101800"/>
              </a:lnSpc>
              <a:spcBef>
                <a:spcPts val="5"/>
              </a:spcBef>
            </a:pPr>
            <a:r>
              <a:rPr dirty="0" sz="1100" b="1">
                <a:latin typeface="Calibri"/>
                <a:cs typeface="Calibri"/>
              </a:rPr>
              <a:t>Editi je </a:t>
            </a:r>
            <a:r>
              <a:rPr dirty="0" sz="1100" spc="-5" b="1">
                <a:latin typeface="Calibri"/>
                <a:cs typeface="Calibri"/>
              </a:rPr>
              <a:t>trebalo neko vrijeme </a:t>
            </a:r>
            <a:r>
              <a:rPr dirty="0" sz="1100" b="1">
                <a:latin typeface="Calibri"/>
                <a:cs typeface="Calibri"/>
              </a:rPr>
              <a:t>da pročita </a:t>
            </a:r>
            <a:r>
              <a:rPr dirty="0" sz="1100" spc="-5" b="1">
                <a:latin typeface="Calibri"/>
                <a:cs typeface="Calibri"/>
              </a:rPr>
              <a:t>knjigu, vrijeme </a:t>
            </a:r>
            <a:r>
              <a:rPr dirty="0" sz="1100" b="1">
                <a:latin typeface="Calibri"/>
                <a:cs typeface="Calibri"/>
              </a:rPr>
              <a:t>je </a:t>
            </a:r>
            <a:r>
              <a:rPr dirty="0" sz="1100" spc="-5" b="1">
                <a:latin typeface="Calibri"/>
                <a:cs typeface="Calibri"/>
              </a:rPr>
              <a:t>izraženo </a:t>
            </a:r>
            <a:r>
              <a:rPr dirty="0" sz="1100" b="1">
                <a:latin typeface="Calibri"/>
                <a:cs typeface="Calibri"/>
              </a:rPr>
              <a:t>u </a:t>
            </a:r>
            <a:r>
              <a:rPr dirty="0" sz="1100" spc="-5" b="1">
                <a:latin typeface="Calibri"/>
                <a:cs typeface="Calibri"/>
              </a:rPr>
              <a:t>minutama. Ispišite </a:t>
            </a:r>
            <a:r>
              <a:rPr dirty="0" sz="1100" b="1">
                <a:latin typeface="Calibri"/>
                <a:cs typeface="Calibri"/>
              </a:rPr>
              <a:t>to </a:t>
            </a:r>
            <a:r>
              <a:rPr dirty="0" sz="1100" spc="-5" b="1">
                <a:latin typeface="Calibri"/>
                <a:cs typeface="Calibri"/>
              </a:rPr>
              <a:t>vrijeme </a:t>
            </a:r>
            <a:r>
              <a:rPr dirty="0" sz="1100" b="1">
                <a:latin typeface="Calibri"/>
                <a:cs typeface="Calibri"/>
              </a:rPr>
              <a:t>u  </a:t>
            </a:r>
            <a:r>
              <a:rPr dirty="0" sz="1100" spc="-5" b="1">
                <a:latin typeface="Calibri"/>
                <a:cs typeface="Calibri"/>
              </a:rPr>
              <a:t>satima </a:t>
            </a:r>
            <a:r>
              <a:rPr dirty="0" sz="1100" b="1">
                <a:latin typeface="Calibri"/>
                <a:cs typeface="Calibri"/>
              </a:rPr>
              <a:t>i </a:t>
            </a:r>
            <a:r>
              <a:rPr dirty="0" sz="1100" spc="-5" b="1">
                <a:latin typeface="Calibri"/>
                <a:cs typeface="Calibri"/>
              </a:rPr>
              <a:t>minutama. </a:t>
            </a:r>
            <a:r>
              <a:rPr dirty="0" sz="1100" b="1">
                <a:latin typeface="Calibri"/>
                <a:cs typeface="Calibri"/>
              </a:rPr>
              <a:t>Koju </a:t>
            </a:r>
            <a:r>
              <a:rPr dirty="0" sz="1100" spc="-5" b="1">
                <a:latin typeface="Calibri"/>
                <a:cs typeface="Calibri"/>
              </a:rPr>
              <a:t>od ponuđenih </a:t>
            </a:r>
            <a:r>
              <a:rPr dirty="0" sz="1100" b="1">
                <a:latin typeface="Calibri"/>
                <a:cs typeface="Calibri"/>
              </a:rPr>
              <a:t>lija </a:t>
            </a:r>
            <a:r>
              <a:rPr dirty="0" sz="1100" spc="-5" b="1">
                <a:latin typeface="Calibri"/>
                <a:cs typeface="Calibri"/>
              </a:rPr>
              <a:t>koda </a:t>
            </a:r>
            <a:r>
              <a:rPr dirty="0" sz="1100" b="1">
                <a:latin typeface="Calibri"/>
                <a:cs typeface="Calibri"/>
              </a:rPr>
              <a:t>ćete uzeti da </a:t>
            </a:r>
            <a:r>
              <a:rPr dirty="0" sz="1100" spc="-5" b="1">
                <a:latin typeface="Calibri"/>
                <a:cs typeface="Calibri"/>
              </a:rPr>
              <a:t>uspješno riješite</a:t>
            </a:r>
            <a:r>
              <a:rPr dirty="0" sz="1100" spc="-35" b="1">
                <a:latin typeface="Calibri"/>
                <a:cs typeface="Calibri"/>
              </a:rPr>
              <a:t> </a:t>
            </a:r>
            <a:r>
              <a:rPr dirty="0" sz="1100" b="1">
                <a:latin typeface="Calibri"/>
                <a:cs typeface="Calibri"/>
              </a:rPr>
              <a:t>zadatak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950">
              <a:latin typeface="Times New Roman"/>
              <a:cs typeface="Times New Roman"/>
            </a:endParaRPr>
          </a:p>
          <a:p>
            <a:pPr marL="233679" marR="4918710" indent="-220979">
              <a:lnSpc>
                <a:spcPct val="101800"/>
              </a:lnSpc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</a:t>
            </a:r>
            <a:r>
              <a:rPr dirty="0" sz="1100" spc="-4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vrijeme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 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s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// </a:t>
            </a:r>
            <a:r>
              <a:rPr dirty="0" sz="1100" spc="-10">
                <a:solidFill>
                  <a:srgbClr val="1F8050"/>
                </a:solidFill>
                <a:latin typeface="Calibri"/>
                <a:cs typeface="Calibri"/>
              </a:rPr>
              <a:t>60 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m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%</a:t>
            </a:r>
            <a:r>
              <a:rPr dirty="0" sz="1100" spc="-10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10">
                <a:solidFill>
                  <a:srgbClr val="1F8050"/>
                </a:solidFill>
                <a:latin typeface="Calibri"/>
                <a:cs typeface="Calibri"/>
              </a:rPr>
              <a:t>60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 marR="2543175">
              <a:lnSpc>
                <a:spcPct val="101800"/>
              </a:lnSpc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input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"Unesi </a:t>
            </a:r>
            <a:r>
              <a:rPr dirty="0" sz="1100">
                <a:solidFill>
                  <a:srgbClr val="406F9F"/>
                </a:solidFill>
                <a:latin typeface="Calibri"/>
                <a:cs typeface="Calibri"/>
              </a:rPr>
              <a:t>koliko minuta </a:t>
            </a:r>
            <a:r>
              <a:rPr dirty="0" sz="1100" spc="-10">
                <a:solidFill>
                  <a:srgbClr val="406F9F"/>
                </a:solidFill>
                <a:latin typeface="Calibri"/>
                <a:cs typeface="Calibri"/>
              </a:rPr>
              <a:t>je 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Edita </a:t>
            </a:r>
            <a:r>
              <a:rPr dirty="0" sz="1100">
                <a:solidFill>
                  <a:srgbClr val="406F9F"/>
                </a:solidFill>
                <a:latin typeface="Calibri"/>
                <a:cs typeface="Calibri"/>
              </a:rPr>
              <a:t>čitala knjigu"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))  (s,m)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-1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f(x)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m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input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"unesi </a:t>
            </a:r>
            <a:r>
              <a:rPr dirty="0" sz="1100">
                <a:solidFill>
                  <a:srgbClr val="406F9F"/>
                </a:solidFill>
                <a:latin typeface="Calibri"/>
                <a:cs typeface="Calibri"/>
              </a:rPr>
              <a:t>cijeli</a:t>
            </a:r>
            <a:r>
              <a:rPr dirty="0" sz="1100" spc="-15">
                <a:solidFill>
                  <a:srgbClr val="406F9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broj"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0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(s,</a:t>
            </a:r>
            <a:r>
              <a:rPr dirty="0" sz="1100" spc="-1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m)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5"/>
              </a:spcBef>
            </a:pPr>
            <a:endParaRPr sz="1000">
              <a:latin typeface="Times New Roman"/>
              <a:cs typeface="Times New Roman"/>
            </a:endParaRPr>
          </a:p>
          <a:p>
            <a:pPr marL="192405" indent="-180340">
              <a:lnSpc>
                <a:spcPct val="100000"/>
              </a:lnSpc>
              <a:buAutoNum type="alphaUcPeriod"/>
              <a:tabLst>
                <a:tab pos="193040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return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s,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return</a:t>
            </a:r>
            <a:r>
              <a:rPr dirty="0" sz="1100" spc="-3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m</a:t>
            </a:r>
            <a:endParaRPr sz="1100">
              <a:latin typeface="Calibri"/>
              <a:cs typeface="Calibri"/>
            </a:endParaRPr>
          </a:p>
          <a:p>
            <a:pPr marL="187325" indent="-175260">
              <a:lnSpc>
                <a:spcPct val="100000"/>
              </a:lnSpc>
              <a:spcBef>
                <a:spcPts val="25"/>
              </a:spcBef>
              <a:buAutoNum type="alphaUcPeriod"/>
              <a:tabLst>
                <a:tab pos="187960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return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s,</a:t>
            </a:r>
            <a:r>
              <a:rPr dirty="0" sz="1100" spc="-20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m</a:t>
            </a:r>
            <a:endParaRPr sz="1100">
              <a:latin typeface="Calibri"/>
              <a:cs typeface="Calibri"/>
            </a:endParaRPr>
          </a:p>
          <a:p>
            <a:pPr marL="217804" indent="-205740">
              <a:lnSpc>
                <a:spcPct val="100000"/>
              </a:lnSpc>
              <a:spcBef>
                <a:spcPts val="25"/>
              </a:spcBef>
              <a:buAutoNum type="alphaUcPeriod"/>
              <a:tabLst>
                <a:tab pos="218440" algn="l"/>
              </a:tabLst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(s,</a:t>
            </a:r>
            <a:r>
              <a:rPr dirty="0" sz="1100" spc="-1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m)</a:t>
            </a:r>
            <a:endParaRPr sz="1100">
              <a:latin typeface="Calibri"/>
              <a:cs typeface="Calibri"/>
            </a:endParaRPr>
          </a:p>
          <a:p>
            <a:pPr marL="166370" indent="-154305">
              <a:lnSpc>
                <a:spcPct val="100000"/>
              </a:lnSpc>
              <a:spcBef>
                <a:spcPts val="25"/>
              </a:spcBef>
              <a:buAutoNum type="alphaUcPeriod"/>
              <a:tabLst>
                <a:tab pos="167005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return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(s,</a:t>
            </a:r>
            <a:r>
              <a:rPr dirty="0" sz="1100" spc="-30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m)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94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7.</a:t>
            </a:r>
            <a:r>
              <a:rPr dirty="0" sz="1100" spc="-3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Što će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biti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rezultat sljedećeg</a:t>
            </a:r>
            <a:r>
              <a:rPr dirty="0" sz="1100" spc="2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programa?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(l,n):</a:t>
            </a:r>
            <a:endParaRPr sz="1100">
              <a:latin typeface="Calibri"/>
              <a:cs typeface="Calibri"/>
            </a:endParaRPr>
          </a:p>
          <a:p>
            <a:pPr marL="203200">
              <a:lnSpc>
                <a:spcPct val="100000"/>
              </a:lnSpc>
              <a:spcBef>
                <a:spcPts val="20"/>
              </a:spcBef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l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+</a:t>
            </a:r>
            <a:r>
              <a:rPr dirty="0" sz="1100" spc="-1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n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(f(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11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),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"</a:t>
            </a:r>
            <a:r>
              <a:rPr dirty="0" sz="1100" spc="-10">
                <a:solidFill>
                  <a:srgbClr val="406F9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"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,f(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"11"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"22"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))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886764" y="5250306"/>
            <a:ext cx="147955" cy="87566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10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B.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C.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D.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E.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306911" y="5250306"/>
            <a:ext cx="4412615" cy="87566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41910">
              <a:lnSpc>
                <a:spcPct val="100000"/>
              </a:lnSpc>
              <a:spcBef>
                <a:spcPts val="10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33</a:t>
            </a:r>
            <a:r>
              <a:rPr dirty="0" sz="1100" spc="-1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"33"</a:t>
            </a:r>
            <a:endParaRPr sz="1100">
              <a:latin typeface="Calibri"/>
              <a:cs typeface="Calibri"/>
            </a:endParaRPr>
          </a:p>
          <a:p>
            <a:pPr marL="41910">
              <a:lnSpc>
                <a:spcPct val="100000"/>
              </a:lnSpc>
              <a:spcBef>
                <a:spcPts val="10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33</a:t>
            </a:r>
            <a:r>
              <a:rPr dirty="0" sz="1100" spc="-1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"1122"</a:t>
            </a:r>
            <a:endParaRPr sz="1100">
              <a:latin typeface="Calibri"/>
              <a:cs typeface="Calibri"/>
            </a:endParaRPr>
          </a:p>
          <a:p>
            <a:pPr marL="4191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1122</a:t>
            </a:r>
            <a:r>
              <a:rPr dirty="0" sz="1100" spc="-1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"1122"</a:t>
            </a:r>
            <a:endParaRPr sz="1100">
              <a:latin typeface="Calibri"/>
              <a:cs typeface="Calibri"/>
            </a:endParaRPr>
          </a:p>
          <a:p>
            <a:pPr marL="4191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33</a:t>
            </a:r>
            <a:r>
              <a:rPr dirty="0" sz="1100" spc="-1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33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Python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okruženje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prijavit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će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pogrešku tijekom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izvršavanja zadanog</a:t>
            </a:r>
            <a:r>
              <a:rPr dirty="0" sz="1100" spc="40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programa.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886764" y="6314922"/>
            <a:ext cx="2268220" cy="1392555"/>
          </a:xfrm>
          <a:prstGeom prst="rect">
            <a:avLst/>
          </a:prstGeom>
        </p:spPr>
        <p:txBody>
          <a:bodyPr wrap="square" lIns="0" tIns="7366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58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8.</a:t>
            </a:r>
            <a:r>
              <a:rPr dirty="0" sz="1100" spc="-3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Što će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biti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rezultat sljedećeg</a:t>
            </a:r>
            <a:r>
              <a:rPr dirty="0" sz="1100" spc="1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programa?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sz="15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(l,n):</a:t>
            </a:r>
            <a:endParaRPr sz="1100">
              <a:latin typeface="Calibri"/>
              <a:cs typeface="Calibri"/>
            </a:endParaRPr>
          </a:p>
          <a:p>
            <a:pPr marL="139065">
              <a:lnSpc>
                <a:spcPct val="100000"/>
              </a:lnSpc>
              <a:spcBef>
                <a:spcPts val="25"/>
              </a:spcBef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l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*</a:t>
            </a:r>
            <a:r>
              <a:rPr dirty="0" sz="1100" spc="-105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n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(f(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5">
                <a:solidFill>
                  <a:srgbClr val="406F9F"/>
                </a:solidFill>
                <a:latin typeface="Calibri"/>
                <a:cs typeface="Calibri"/>
              </a:rPr>
              <a:t>"3"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))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886764" y="7957184"/>
            <a:ext cx="147955" cy="87566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B.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15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C.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D.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E.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336294" y="7957184"/>
            <a:ext cx="4410710" cy="87566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6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"222"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1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33</a:t>
            </a:r>
            <a:endParaRPr sz="1100">
              <a:latin typeface="Calibri"/>
              <a:cs typeface="Calibri"/>
            </a:endParaRPr>
          </a:p>
          <a:p>
            <a:pPr marL="12700" marR="5080">
              <a:lnSpc>
                <a:spcPct val="101800"/>
              </a:lnSpc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Python okruženje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prijavit će pogrešku tijekom izvršavanja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zadanog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programa. 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Nijedan od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ponuđenih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odgovora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nije</a:t>
            </a:r>
            <a:r>
              <a:rPr dirty="0" sz="1100" spc="-20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točan.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1109776" y="7611744"/>
            <a:ext cx="5569585" cy="0"/>
          </a:xfrm>
          <a:custGeom>
            <a:avLst/>
            <a:gdLst/>
            <a:ahLst/>
            <a:cxnLst/>
            <a:rect l="l" t="t" r="r" b="b"/>
            <a:pathLst>
              <a:path w="5569584" h="0">
                <a:moveTo>
                  <a:pt x="0" y="0"/>
                </a:moveTo>
                <a:lnTo>
                  <a:pt x="5569584" y="0"/>
                </a:lnTo>
              </a:path>
            </a:pathLst>
          </a:custGeom>
          <a:ln w="609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 txBox="1"/>
          <p:nvPr/>
        </p:nvSpPr>
        <p:spPr>
          <a:xfrm>
            <a:off x="886764" y="878839"/>
            <a:ext cx="5785485" cy="713676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9.</a:t>
            </a:r>
            <a:r>
              <a:rPr dirty="0" sz="1100" spc="-3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Dana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je funkcija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koja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izračunava kvadrat zadanog</a:t>
            </a:r>
            <a:r>
              <a:rPr dirty="0" sz="1100" spc="-1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broja.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5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  <a:p>
            <a:pPr marL="23495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*</a:t>
            </a:r>
            <a:r>
              <a:rPr dirty="0" sz="1100" spc="-15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</a:t>
            </a:r>
            <a:endParaRPr sz="1100">
              <a:latin typeface="Calibri"/>
              <a:cs typeface="Calibri"/>
            </a:endParaRPr>
          </a:p>
          <a:p>
            <a:pPr marL="12700" marR="5080">
              <a:lnSpc>
                <a:spcPct val="1364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Navedite ispravnu oznaku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linije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koda u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kojoj se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koristi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funkcija koja ispisuje kvadrate svih brojeva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od 4 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do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10.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550">
              <a:latin typeface="Times New Roman"/>
              <a:cs typeface="Times New Roman"/>
            </a:endParaRPr>
          </a:p>
          <a:p>
            <a:pPr marL="469265" indent="-228600">
              <a:lnSpc>
                <a:spcPct val="100000"/>
              </a:lnSpc>
              <a:buClr>
                <a:srgbClr val="000000"/>
              </a:buClr>
              <a:buSzPct val="90909"/>
              <a:buFont typeface="Courier New"/>
              <a:buAutoNum type="arabicPeriod"/>
              <a:tabLst>
                <a:tab pos="4699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([f(x)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25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4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)])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/>
              <a:tabLst>
                <a:tab pos="4699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([f(a)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25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4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)])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10"/>
              </a:spcBef>
              <a:buClr>
                <a:srgbClr val="000000"/>
              </a:buClr>
              <a:buSzPct val="90909"/>
              <a:buFont typeface="Courier New"/>
              <a:buAutoNum type="arabicPeriod"/>
              <a:tabLst>
                <a:tab pos="4699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([f(x)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25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4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11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)])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/>
              <a:tabLst>
                <a:tab pos="4699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([f(a)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25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4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11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)])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5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Odgovor: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05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10.</a:t>
            </a:r>
            <a:r>
              <a:rPr dirty="0" sz="1100" spc="-2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Navedi oznaku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funkcije koja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će za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dati dvoznamenkasti broj,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vraća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zbroj znamenaka jedinica</a:t>
            </a:r>
            <a:r>
              <a:rPr dirty="0" sz="1100" spc="3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i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desetica.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550">
              <a:latin typeface="Times New Roman"/>
              <a:cs typeface="Times New Roman"/>
            </a:endParaRPr>
          </a:p>
          <a:p>
            <a:pPr marL="241300">
              <a:lnSpc>
                <a:spcPct val="100000"/>
              </a:lnSpc>
            </a:pPr>
            <a:r>
              <a:rPr dirty="0" sz="1000" spc="-5">
                <a:latin typeface="Courier New"/>
                <a:cs typeface="Courier New"/>
              </a:rPr>
              <a:t>1.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dvocifren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  <a:tabLst>
                <a:tab pos="591185" algn="l"/>
              </a:tabLst>
            </a:pPr>
            <a:r>
              <a:rPr dirty="0" sz="1000" spc="-5">
                <a:latin typeface="Courier New"/>
                <a:cs typeface="Courier New"/>
              </a:rPr>
              <a:t>2.	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d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//</a:t>
            </a:r>
            <a:r>
              <a:rPr dirty="0" sz="1100" spc="-2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10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10"/>
              </a:spcBef>
              <a:tabLst>
                <a:tab pos="591185" algn="l"/>
              </a:tabLst>
            </a:pPr>
            <a:r>
              <a:rPr dirty="0" sz="1000" spc="-5">
                <a:latin typeface="Courier New"/>
                <a:cs typeface="Courier New"/>
              </a:rPr>
              <a:t>3.	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j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%</a:t>
            </a:r>
            <a:r>
              <a:rPr dirty="0" sz="1100" spc="-2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endParaRPr sz="1100">
              <a:latin typeface="Calibri"/>
              <a:cs typeface="Calibri"/>
            </a:endParaRPr>
          </a:p>
          <a:p>
            <a:pPr marL="591185" indent="-35052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4"/>
              <a:tabLst>
                <a:tab pos="591185" algn="l"/>
                <a:tab pos="591820" algn="l"/>
              </a:tabLst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sum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(j, d)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buFont typeface="Courier New"/>
              <a:buAutoNum type="arabicPeriod" startAt="4"/>
            </a:pPr>
            <a:endParaRPr sz="11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0"/>
              </a:spcBef>
              <a:buFont typeface="Courier New"/>
              <a:buAutoNum type="arabicPeriod" startAt="4"/>
            </a:pPr>
            <a:endParaRPr sz="1250">
              <a:latin typeface="Times New Roman"/>
              <a:cs typeface="Times New Roman"/>
            </a:endParaRPr>
          </a:p>
          <a:p>
            <a:pPr marL="469265" indent="-228600">
              <a:lnSpc>
                <a:spcPct val="100000"/>
              </a:lnSpc>
              <a:buClr>
                <a:srgbClr val="000000"/>
              </a:buClr>
              <a:buSzPct val="90909"/>
              <a:buFont typeface="Courier New"/>
              <a:buAutoNum type="arabicPeriod" startAt="4"/>
              <a:tabLst>
                <a:tab pos="4699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dvocifren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  <a:tabLst>
                <a:tab pos="591185" algn="l"/>
              </a:tabLst>
            </a:pPr>
            <a:r>
              <a:rPr dirty="0" sz="1000" spc="-5">
                <a:latin typeface="Courier New"/>
                <a:cs typeface="Courier New"/>
              </a:rPr>
              <a:t>6.	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d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//</a:t>
            </a:r>
            <a:r>
              <a:rPr dirty="0" sz="1100" spc="-2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10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  <a:tabLst>
                <a:tab pos="591185" algn="l"/>
              </a:tabLst>
            </a:pPr>
            <a:r>
              <a:rPr dirty="0" sz="1000" spc="-5">
                <a:latin typeface="Courier New"/>
                <a:cs typeface="Courier New"/>
              </a:rPr>
              <a:t>7.	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j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%</a:t>
            </a:r>
            <a:r>
              <a:rPr dirty="0" sz="1100" spc="-2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endParaRPr sz="1100">
              <a:latin typeface="Calibri"/>
              <a:cs typeface="Calibri"/>
            </a:endParaRPr>
          </a:p>
          <a:p>
            <a:pPr marL="591185" indent="-35052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8"/>
              <a:tabLst>
                <a:tab pos="591185" algn="l"/>
                <a:tab pos="591820" algn="l"/>
              </a:tabLst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(j, d)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buFont typeface="Courier New"/>
              <a:buAutoNum type="arabicPeriod" startAt="8"/>
            </a:pPr>
            <a:endParaRPr sz="11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0"/>
              </a:spcBef>
              <a:buFont typeface="Courier New"/>
              <a:buAutoNum type="arabicPeriod" startAt="8"/>
            </a:pPr>
            <a:endParaRPr sz="1200">
              <a:latin typeface="Times New Roman"/>
              <a:cs typeface="Times New Roman"/>
            </a:endParaRPr>
          </a:p>
          <a:p>
            <a:pPr marL="241300" marR="4359910">
              <a:lnSpc>
                <a:spcPct val="101800"/>
              </a:lnSpc>
              <a:buClr>
                <a:srgbClr val="000000"/>
              </a:buClr>
              <a:buSzPct val="90909"/>
              <a:buFont typeface="Courier New"/>
              <a:buAutoNum type="arabicPeriod" startAt="8"/>
              <a:tabLst>
                <a:tab pos="469900" algn="l"/>
                <a:tab pos="65532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dvocifren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 </a:t>
            </a:r>
            <a:r>
              <a:rPr dirty="0" sz="1100" spc="-5">
                <a:latin typeface="Calibri"/>
                <a:cs typeface="Calibri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10.	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d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//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r>
              <a:rPr dirty="0" sz="1100" spc="5">
                <a:latin typeface="Calibri"/>
                <a:cs typeface="Calibri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11.	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j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%</a:t>
            </a:r>
            <a:r>
              <a:rPr dirty="0" sz="1100" spc="-4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10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  <a:tabLst>
                <a:tab pos="655320" algn="l"/>
              </a:tabLst>
            </a:pPr>
            <a:r>
              <a:rPr dirty="0" sz="1000" spc="-5">
                <a:latin typeface="Courier New"/>
                <a:cs typeface="Courier New"/>
              </a:rPr>
              <a:t>12.	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j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+</a:t>
            </a:r>
            <a:r>
              <a:rPr dirty="0" sz="1100" spc="-10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d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70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Odgovor: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1672183"/>
            <a:ext cx="5486400" cy="5552440"/>
          </a:xfrm>
          <a:prstGeom prst="rect">
            <a:avLst/>
          </a:prstGeom>
        </p:spPr>
        <p:txBody>
          <a:bodyPr wrap="square" lIns="0" tIns="7366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58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11.</a:t>
            </a:r>
            <a:r>
              <a:rPr dirty="0" sz="1100" spc="-2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Zadana je funkcija kojom </a:t>
            </a:r>
            <a:r>
              <a:rPr dirty="0" sz="1100" spc="-10">
                <a:solidFill>
                  <a:srgbClr val="373737"/>
                </a:solidFill>
                <a:latin typeface="Calibri"/>
                <a:cs typeface="Calibri"/>
              </a:rPr>
              <a:t>se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izračunava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opseg</a:t>
            </a:r>
            <a:r>
              <a:rPr dirty="0" sz="1100" spc="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trokuta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0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(a, b,</a:t>
            </a:r>
            <a:r>
              <a:rPr dirty="0" sz="1100" spc="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10">
                <a:solidFill>
                  <a:srgbClr val="202429"/>
                </a:solidFill>
                <a:latin typeface="Calibri"/>
                <a:cs typeface="Calibri"/>
              </a:rPr>
              <a:t>c):</a:t>
            </a:r>
            <a:endParaRPr sz="1100">
              <a:latin typeface="Calibri"/>
              <a:cs typeface="Calibri"/>
            </a:endParaRPr>
          </a:p>
          <a:p>
            <a:pPr marL="76200">
              <a:lnSpc>
                <a:spcPct val="100000"/>
              </a:lnSpc>
              <a:spcBef>
                <a:spcPts val="25"/>
              </a:spcBef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+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b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+</a:t>
            </a:r>
            <a:r>
              <a:rPr dirty="0" sz="1100" spc="-2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c</a:t>
            </a:r>
            <a:endParaRPr sz="1100">
              <a:latin typeface="Calibri"/>
              <a:cs typeface="Calibri"/>
            </a:endParaRPr>
          </a:p>
          <a:p>
            <a:pPr marL="12700" marR="5080">
              <a:lnSpc>
                <a:spcPct val="1364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Navedite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programsku oznaku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koju koristi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zadanu funkciju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za ispis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opsega nekoliko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trokuta čije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su 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veličine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stranica navedene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u listi</a:t>
            </a:r>
            <a:r>
              <a:rPr dirty="0" sz="1100" spc="-3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trokuti.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550">
              <a:latin typeface="Times New Roman"/>
              <a:cs typeface="Times New Roman"/>
            </a:endParaRPr>
          </a:p>
          <a:p>
            <a:pPr marL="241300">
              <a:lnSpc>
                <a:spcPct val="100000"/>
              </a:lnSpc>
            </a:pPr>
            <a:r>
              <a:rPr dirty="0" sz="1000" spc="-5">
                <a:latin typeface="Courier New"/>
                <a:cs typeface="Courier New"/>
              </a:rPr>
              <a:t>1.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trokuti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[(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3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4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5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), (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5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13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), 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7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24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5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25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)]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2"/>
              <a:tabLst>
                <a:tab pos="4699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trokut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1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trokuti:</a:t>
            </a:r>
            <a:endParaRPr sz="1100">
              <a:latin typeface="Calibri"/>
              <a:cs typeface="Calibri"/>
            </a:endParaRPr>
          </a:p>
          <a:p>
            <a:pPr marL="241300" marR="3732529">
              <a:lnSpc>
                <a:spcPct val="101800"/>
              </a:lnSpc>
              <a:buClr>
                <a:srgbClr val="000000"/>
              </a:buClr>
              <a:buSzPct val="90909"/>
              <a:buFont typeface="Courier New"/>
              <a:buAutoNum type="arabicPeriod" startAt="2"/>
              <a:tabLst>
                <a:tab pos="533400" algn="l"/>
                <a:tab pos="534035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(opseg(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*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trokut))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4.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000" spc="-5">
                <a:latin typeface="Courier New"/>
                <a:cs typeface="Courier New"/>
              </a:rPr>
              <a:t>5.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trokuti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[(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3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4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5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), (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5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13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), 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7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24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5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25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)]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6"/>
              <a:tabLst>
                <a:tab pos="4699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trokut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1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trokuti:</a:t>
            </a:r>
            <a:endParaRPr sz="1100">
              <a:latin typeface="Calibri"/>
              <a:cs typeface="Calibri"/>
            </a:endParaRPr>
          </a:p>
          <a:p>
            <a:pPr marL="241300" marR="3801110">
              <a:lnSpc>
                <a:spcPct val="101800"/>
              </a:lnSpc>
              <a:buClr>
                <a:srgbClr val="000000"/>
              </a:buClr>
              <a:buSzPct val="90909"/>
              <a:buFont typeface="Courier New"/>
              <a:buAutoNum type="arabicPeriod" startAt="6"/>
              <a:tabLst>
                <a:tab pos="533400" algn="l"/>
                <a:tab pos="534035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(opseg(trokut))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8.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000" spc="-5">
                <a:latin typeface="Courier New"/>
                <a:cs typeface="Courier New"/>
              </a:rPr>
              <a:t>9.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trokuti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[(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3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4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5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), (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5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13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), 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7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24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25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)]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i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3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len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(trokuti)):</a:t>
            </a:r>
            <a:endParaRPr sz="1100">
              <a:latin typeface="Calibri"/>
              <a:cs typeface="Calibri"/>
            </a:endParaRPr>
          </a:p>
          <a:p>
            <a:pPr marL="241300" marR="3561715">
              <a:lnSpc>
                <a:spcPct val="100899"/>
              </a:lnSpc>
              <a:spcBef>
                <a:spcPts val="10"/>
              </a:spcBef>
              <a:tabLst>
                <a:tab pos="623570" algn="l"/>
              </a:tabLst>
            </a:pPr>
            <a:r>
              <a:rPr dirty="0" sz="1000" spc="-5">
                <a:latin typeface="Courier New"/>
                <a:cs typeface="Courier New"/>
              </a:rPr>
              <a:t>10.	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(opseg(trokuti[i]))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11.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Odgovor: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12.</a:t>
            </a:r>
            <a:r>
              <a:rPr dirty="0" sz="1100" spc="-2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Dat </a:t>
            </a:r>
            <a:r>
              <a:rPr dirty="0" sz="1100" spc="-10">
                <a:solidFill>
                  <a:srgbClr val="373737"/>
                </a:solidFill>
                <a:latin typeface="Calibri"/>
                <a:cs typeface="Calibri"/>
              </a:rPr>
              <a:t>je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jedan </a:t>
            </a:r>
            <a:r>
              <a:rPr dirty="0" sz="1100" spc="-10">
                <a:solidFill>
                  <a:srgbClr val="373737"/>
                </a:solidFill>
                <a:latin typeface="Calibri"/>
                <a:cs typeface="Calibri"/>
              </a:rPr>
              <a:t>dio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programskog</a:t>
            </a:r>
            <a:r>
              <a:rPr dirty="0" sz="1100" spc="2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koda.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5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pravokutnik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[(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3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9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), 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4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9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), (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5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,</a:t>
            </a:r>
            <a:r>
              <a:rPr dirty="0" sz="1100" spc="-4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)]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p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pravokutnik:</a:t>
            </a:r>
            <a:endParaRPr sz="1100">
              <a:latin typeface="Calibri"/>
              <a:cs typeface="Calibri"/>
            </a:endParaRPr>
          </a:p>
          <a:p>
            <a:pPr marL="26670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(površina(p))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Koja od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sljedećih definicija funkcije može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dati </a:t>
            </a:r>
            <a:r>
              <a:rPr dirty="0" sz="1100" spc="-5">
                <a:solidFill>
                  <a:srgbClr val="FF0000"/>
                </a:solidFill>
                <a:latin typeface="Calibri"/>
                <a:cs typeface="Calibri"/>
              </a:rPr>
              <a:t>površina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kako bi navedeni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kôd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radio</a:t>
            </a:r>
            <a:r>
              <a:rPr dirty="0" sz="1100" spc="8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ispravno?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550">
              <a:latin typeface="Times New Roman"/>
              <a:cs typeface="Times New Roman"/>
            </a:endParaRPr>
          </a:p>
          <a:p>
            <a:pPr marL="241300">
              <a:lnSpc>
                <a:spcPct val="100000"/>
              </a:lnSpc>
            </a:pPr>
            <a:r>
              <a:rPr dirty="0" sz="1000" spc="-5">
                <a:latin typeface="Courier New"/>
                <a:cs typeface="Courier New"/>
              </a:rPr>
              <a:t>1.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povrsina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534413" y="7201280"/>
            <a:ext cx="693420" cy="19367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*</a:t>
            </a:r>
            <a:r>
              <a:rPr dirty="0" sz="1100" spc="-95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115364" y="7214996"/>
            <a:ext cx="177800" cy="351155"/>
          </a:xfrm>
          <a:prstGeom prst="rect">
            <a:avLst/>
          </a:prstGeom>
        </p:spPr>
        <p:txBody>
          <a:bodyPr wrap="square" lIns="0" tIns="1206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dirty="0" sz="1000" spc="-5">
                <a:latin typeface="Courier New"/>
                <a:cs typeface="Courier New"/>
              </a:rPr>
              <a:t>2.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45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3.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115364" y="7542656"/>
            <a:ext cx="1151255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000" spc="-5">
                <a:latin typeface="Courier New"/>
                <a:cs typeface="Courier New"/>
              </a:rPr>
              <a:t>4.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</a:t>
            </a:r>
            <a:r>
              <a:rPr dirty="0" sz="1100" spc="-3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povrsina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566417" y="7711820"/>
            <a:ext cx="94234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return</a:t>
            </a:r>
            <a:r>
              <a:rPr dirty="0" sz="1100" spc="-4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a[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]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*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a[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]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115364" y="7725536"/>
            <a:ext cx="177800" cy="351155"/>
          </a:xfrm>
          <a:prstGeom prst="rect">
            <a:avLst/>
          </a:prstGeom>
        </p:spPr>
        <p:txBody>
          <a:bodyPr wrap="square" lIns="0" tIns="1206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dirty="0" sz="1000" spc="-5">
                <a:latin typeface="Courier New"/>
                <a:cs typeface="Courier New"/>
              </a:rPr>
              <a:t>5.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45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6.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115364" y="8053196"/>
            <a:ext cx="1151255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000" spc="-5">
                <a:latin typeface="Courier New"/>
                <a:cs typeface="Courier New"/>
              </a:rPr>
              <a:t>7.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</a:t>
            </a:r>
            <a:r>
              <a:rPr dirty="0" sz="1100" spc="-3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povrsina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(a):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534413" y="8223884"/>
            <a:ext cx="940435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</a:t>
            </a:r>
            <a:r>
              <a:rPr dirty="0" sz="1100" spc="-65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*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115364" y="8237601"/>
            <a:ext cx="1381760" cy="863600"/>
          </a:xfrm>
          <a:prstGeom prst="rect">
            <a:avLst/>
          </a:prstGeom>
        </p:spPr>
        <p:txBody>
          <a:bodyPr wrap="square" lIns="0" tIns="1206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dirty="0" sz="1000" spc="-5">
                <a:latin typeface="Courier New"/>
                <a:cs typeface="Courier New"/>
              </a:rPr>
              <a:t>8.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45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9.</a:t>
            </a:r>
            <a:endParaRPr sz="1100">
              <a:latin typeface="Calibri"/>
              <a:cs typeface="Calibri"/>
            </a:endParaRPr>
          </a:p>
          <a:p>
            <a:pPr marL="362585" indent="-35052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0"/>
              <a:tabLst>
                <a:tab pos="36322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</a:t>
            </a:r>
            <a:r>
              <a:rPr dirty="0" sz="1100" spc="-25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povrsina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(a,b):</a:t>
            </a:r>
            <a:endParaRPr sz="1100">
              <a:latin typeface="Calibri"/>
              <a:cs typeface="Calibri"/>
            </a:endParaRPr>
          </a:p>
          <a:p>
            <a:pPr marL="12700" marR="83185">
              <a:lnSpc>
                <a:spcPct val="101800"/>
              </a:lnSpc>
              <a:buClr>
                <a:srgbClr val="000000"/>
              </a:buClr>
              <a:buSzPct val="90909"/>
              <a:buFont typeface="Courier New"/>
              <a:buAutoNum type="arabicPeriod" startAt="10"/>
              <a:tabLst>
                <a:tab pos="615950" algn="l"/>
                <a:tab pos="616585" algn="l"/>
              </a:tabLst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*</a:t>
            </a:r>
            <a:r>
              <a:rPr dirty="0" sz="1100" spc="-10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b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 12.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6147"/>
            <a:ext cx="5680075" cy="1681480"/>
          </a:xfrm>
          <a:prstGeom prst="rect">
            <a:avLst/>
          </a:prstGeom>
        </p:spPr>
        <p:txBody>
          <a:bodyPr wrap="square" lIns="0" tIns="7366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58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13.</a:t>
            </a:r>
            <a:r>
              <a:rPr dirty="0" sz="1100" spc="-2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*</a:t>
            </a:r>
            <a:endParaRPr sz="1100">
              <a:latin typeface="Calibri"/>
              <a:cs typeface="Calibri"/>
            </a:endParaRPr>
          </a:p>
          <a:p>
            <a:pPr marL="12700" marR="4311650">
              <a:lnSpc>
                <a:spcPct val="101800"/>
              </a:lnSpc>
              <a:spcBef>
                <a:spcPts val="459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Prikazan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je sljedeći</a:t>
            </a:r>
            <a:r>
              <a:rPr dirty="0" sz="1100" spc="-6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kod. 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formirajlistu(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 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Odaberite među ponuđenim definicijama funkcija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,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funkciju koju bi ste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dodali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postojećem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kodu</a:t>
            </a:r>
            <a:r>
              <a:rPr dirty="0" sz="1100" spc="12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koji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generira 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ispisuje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listu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parnih brojeva manjih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od</a:t>
            </a:r>
            <a:r>
              <a:rPr dirty="0" sz="1100" spc="-30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10.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550">
              <a:latin typeface="Times New Roman"/>
              <a:cs typeface="Times New Roman"/>
            </a:endParaRPr>
          </a:p>
          <a:p>
            <a:pPr marL="241300">
              <a:lnSpc>
                <a:spcPct val="100000"/>
              </a:lnSpc>
            </a:pPr>
            <a:r>
              <a:rPr dirty="0" sz="1000" spc="-5">
                <a:latin typeface="Courier New"/>
                <a:cs typeface="Courier New"/>
              </a:rPr>
              <a:t>1.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formirajlistu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(n):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566417" y="2534157"/>
            <a:ext cx="1170305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return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,n,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))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115364" y="2547873"/>
            <a:ext cx="177800" cy="351155"/>
          </a:xfrm>
          <a:prstGeom prst="rect">
            <a:avLst/>
          </a:prstGeom>
        </p:spPr>
        <p:txBody>
          <a:bodyPr wrap="square" lIns="0" tIns="1206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dirty="0" sz="1000" spc="-5">
                <a:latin typeface="Courier New"/>
                <a:cs typeface="Courier New"/>
              </a:rPr>
              <a:t>2.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45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3.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115364" y="2875533"/>
            <a:ext cx="1369695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000" spc="-5">
                <a:latin typeface="Courier New"/>
                <a:cs typeface="Courier New"/>
              </a:rPr>
              <a:t>4. </a:t>
            </a: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</a:t>
            </a:r>
            <a:r>
              <a:rPr dirty="0" sz="1100" spc="-1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formirajlistu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(n):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566417" y="3046221"/>
            <a:ext cx="1135380" cy="36449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l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-4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list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,n,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l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115364" y="3041039"/>
            <a:ext cx="177800" cy="539115"/>
          </a:xfrm>
          <a:prstGeom prst="rect">
            <a:avLst/>
          </a:prstGeom>
        </p:spPr>
        <p:txBody>
          <a:bodyPr wrap="square" lIns="0" tIns="31114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244"/>
              </a:spcBef>
            </a:pPr>
            <a:r>
              <a:rPr dirty="0" sz="1000" spc="-5">
                <a:latin typeface="Courier New"/>
                <a:cs typeface="Courier New"/>
              </a:rPr>
              <a:t>5.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140"/>
              </a:spcBef>
            </a:pPr>
            <a:r>
              <a:rPr dirty="0" sz="1000" spc="-5">
                <a:latin typeface="Courier New"/>
                <a:cs typeface="Courier New"/>
              </a:rPr>
              <a:t>6.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35"/>
              </a:spcBef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7.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115364" y="3557142"/>
            <a:ext cx="1644650" cy="241109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240665" indent="-228600">
              <a:lnSpc>
                <a:spcPct val="100000"/>
              </a:lnSpc>
              <a:spcBef>
                <a:spcPts val="100"/>
              </a:spcBef>
              <a:buClr>
                <a:srgbClr val="000000"/>
              </a:buClr>
              <a:buSzPct val="90909"/>
              <a:buFont typeface="Courier New"/>
              <a:buAutoNum type="arabicPeriod" startAt="8"/>
              <a:tabLst>
                <a:tab pos="2413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formirajlistu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(n):</a:t>
            </a:r>
            <a:endParaRPr sz="1100">
              <a:latin typeface="Calibri"/>
              <a:cs typeface="Calibri"/>
            </a:endParaRPr>
          </a:p>
          <a:p>
            <a:pPr marL="431165" indent="-41910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8"/>
              <a:tabLst>
                <a:tab pos="431165" algn="l"/>
                <a:tab pos="4318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i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35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,n,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):</a:t>
            </a:r>
            <a:endParaRPr sz="1100">
              <a:latin typeface="Calibri"/>
              <a:cs typeface="Calibri"/>
            </a:endParaRPr>
          </a:p>
          <a:p>
            <a:pPr marL="490855" indent="-47879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8"/>
              <a:tabLst>
                <a:tab pos="490855" algn="l"/>
                <a:tab pos="491490" algn="l"/>
              </a:tabLst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.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append(i)</a:t>
            </a:r>
            <a:endParaRPr sz="1100">
              <a:latin typeface="Calibri"/>
              <a:cs typeface="Calibri"/>
            </a:endParaRPr>
          </a:p>
          <a:p>
            <a:pPr marL="12700" marR="513080">
              <a:lnSpc>
                <a:spcPct val="101800"/>
              </a:lnSpc>
              <a:buClr>
                <a:srgbClr val="000000"/>
              </a:buClr>
              <a:buSzPct val="90909"/>
              <a:buFont typeface="Courier New"/>
              <a:buAutoNum type="arabicPeriod" startAt="8"/>
              <a:tabLst>
                <a:tab pos="489584" algn="l"/>
                <a:tab pos="490220" algn="l"/>
              </a:tabLst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</a:t>
            </a:r>
            <a:r>
              <a:rPr dirty="0" sz="1100" spc="-8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12.</a:t>
            </a:r>
            <a:endParaRPr sz="1100">
              <a:latin typeface="Calibri"/>
              <a:cs typeface="Calibri"/>
            </a:endParaRPr>
          </a:p>
          <a:p>
            <a:pPr marL="362585" indent="-35052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3"/>
              <a:tabLst>
                <a:tab pos="36322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formirajlistu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(n):</a:t>
            </a:r>
            <a:endParaRPr sz="1100">
              <a:latin typeface="Calibri"/>
              <a:cs typeface="Calibri"/>
            </a:endParaRPr>
          </a:p>
          <a:p>
            <a:pPr marL="426720" indent="-414655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3"/>
              <a:tabLst>
                <a:tab pos="426720" algn="l"/>
                <a:tab pos="427355" algn="l"/>
              </a:tabLst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-1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[]</a:t>
            </a:r>
            <a:endParaRPr sz="1100">
              <a:latin typeface="Calibri"/>
              <a:cs typeface="Calibri"/>
            </a:endParaRPr>
          </a:p>
          <a:p>
            <a:pPr marL="426720" indent="-414655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3"/>
              <a:tabLst>
                <a:tab pos="426720" algn="l"/>
                <a:tab pos="427355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i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35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,n,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):</a:t>
            </a:r>
            <a:endParaRPr sz="1100">
              <a:latin typeface="Calibri"/>
              <a:cs typeface="Calibri"/>
            </a:endParaRPr>
          </a:p>
          <a:p>
            <a:pPr marL="680085" indent="-668020">
              <a:lnSpc>
                <a:spcPct val="100000"/>
              </a:lnSpc>
              <a:spcBef>
                <a:spcPts val="20"/>
              </a:spcBef>
              <a:buClr>
                <a:srgbClr val="000000"/>
              </a:buClr>
              <a:buSzPct val="90909"/>
              <a:buFont typeface="Courier New"/>
              <a:buAutoNum type="arabicPeriod" startAt="13"/>
              <a:tabLst>
                <a:tab pos="680085" algn="l"/>
                <a:tab pos="680720" algn="l"/>
              </a:tabLst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.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append(i)</a:t>
            </a:r>
            <a:endParaRPr sz="1100">
              <a:latin typeface="Calibri"/>
              <a:cs typeface="Calibri"/>
            </a:endParaRPr>
          </a:p>
          <a:p>
            <a:pPr marL="12700" marR="576580">
              <a:lnSpc>
                <a:spcPts val="1340"/>
              </a:lnSpc>
              <a:spcBef>
                <a:spcPts val="40"/>
              </a:spcBef>
              <a:buClr>
                <a:srgbClr val="000000"/>
              </a:buClr>
              <a:buSzPct val="90909"/>
              <a:buFont typeface="Courier New"/>
              <a:buAutoNum type="arabicPeriod" startAt="13"/>
              <a:tabLst>
                <a:tab pos="426720" algn="l"/>
                <a:tab pos="427355" algn="l"/>
              </a:tabLst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</a:t>
            </a:r>
            <a:r>
              <a:rPr dirty="0" sz="1100" spc="-8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18.</a:t>
            </a:r>
            <a:endParaRPr sz="1100">
              <a:latin typeface="Calibri"/>
              <a:cs typeface="Calibri"/>
            </a:endParaRPr>
          </a:p>
          <a:p>
            <a:pPr marL="362585" indent="-350520">
              <a:lnSpc>
                <a:spcPts val="1300"/>
              </a:lnSpc>
              <a:buClr>
                <a:srgbClr val="000000"/>
              </a:buClr>
              <a:buSzPct val="90909"/>
              <a:buFont typeface="Courier New"/>
              <a:buAutoNum type="arabicPeriod" startAt="19"/>
              <a:tabLst>
                <a:tab pos="36322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formirajlistu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(n):</a:t>
            </a:r>
            <a:endParaRPr sz="1100">
              <a:latin typeface="Calibri"/>
              <a:cs typeface="Calibri"/>
            </a:endParaRPr>
          </a:p>
          <a:p>
            <a:pPr marL="12700" marR="5080">
              <a:lnSpc>
                <a:spcPct val="101800"/>
              </a:lnSpc>
              <a:buClr>
                <a:srgbClr val="000000"/>
              </a:buClr>
              <a:buSzPct val="90909"/>
              <a:buFont typeface="Courier New"/>
              <a:buAutoNum type="arabicPeriod" startAt="19"/>
              <a:tabLst>
                <a:tab pos="522605" algn="l"/>
                <a:tab pos="523240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l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-45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list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,n,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2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))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21.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8839"/>
            <a:ext cx="5452745" cy="701294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b="1">
                <a:solidFill>
                  <a:srgbClr val="373737"/>
                </a:solidFill>
                <a:latin typeface="Calibri"/>
                <a:cs typeface="Calibri"/>
              </a:rPr>
              <a:t>Pitanje </a:t>
            </a:r>
            <a:r>
              <a:rPr dirty="0" sz="1100" spc="-5" b="1">
                <a:solidFill>
                  <a:srgbClr val="373737"/>
                </a:solidFill>
                <a:latin typeface="Calibri"/>
                <a:cs typeface="Calibri"/>
              </a:rPr>
              <a:t>14.</a:t>
            </a:r>
            <a:r>
              <a:rPr dirty="0" sz="1100" spc="-15" b="1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 b="1">
                <a:solidFill>
                  <a:srgbClr val="373737"/>
                </a:solidFill>
                <a:latin typeface="Calibri"/>
                <a:cs typeface="Calibri"/>
              </a:rPr>
              <a:t>**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2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Prikazan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je sljedeći</a:t>
            </a:r>
            <a:r>
              <a:rPr dirty="0" sz="1100" spc="-1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kod.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[]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0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formirajlistu(a,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(a)</a:t>
            </a:r>
            <a:endParaRPr sz="1100">
              <a:latin typeface="Calibri"/>
              <a:cs typeface="Calibri"/>
            </a:endParaRPr>
          </a:p>
          <a:p>
            <a:pPr marL="12700" marR="5080">
              <a:lnSpc>
                <a:spcPct val="1364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Dovršiti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program stvaranjem liste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od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10 cijelih brojeva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ispišite listu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.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Koja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od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sljedećih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definicija 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funkcije formlist ()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će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biti ispravna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i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dati odgovarajući</a:t>
            </a:r>
            <a:r>
              <a:rPr dirty="0" sz="1100" spc="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rezultat?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550">
              <a:latin typeface="Times New Roman"/>
              <a:cs typeface="Times New Roman"/>
            </a:endParaRPr>
          </a:p>
          <a:p>
            <a:pPr marL="469265" indent="-228600">
              <a:lnSpc>
                <a:spcPct val="100000"/>
              </a:lnSpc>
              <a:buClr>
                <a:srgbClr val="000000"/>
              </a:buClr>
              <a:buSzPct val="90909"/>
              <a:buFont typeface="Courier New"/>
              <a:buAutoNum type="arabicPeriod"/>
              <a:tabLst>
                <a:tab pos="4699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formirajlistu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(lista,n):</a:t>
            </a:r>
            <a:endParaRPr sz="1100">
              <a:latin typeface="Calibri"/>
              <a:cs typeface="Calibri"/>
            </a:endParaRPr>
          </a:p>
          <a:p>
            <a:pPr marL="533400" indent="-292735">
              <a:lnSpc>
                <a:spcPct val="100000"/>
              </a:lnSpc>
              <a:spcBef>
                <a:spcPts val="15"/>
              </a:spcBef>
              <a:buClr>
                <a:srgbClr val="000000"/>
              </a:buClr>
              <a:buSzPct val="90909"/>
              <a:buFont typeface="Courier New"/>
              <a:buAutoNum type="arabicPeriod"/>
              <a:tabLst>
                <a:tab pos="533400" algn="l"/>
                <a:tab pos="534035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-1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input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())</a:t>
            </a:r>
            <a:endParaRPr sz="1100">
              <a:latin typeface="Calibri"/>
              <a:cs typeface="Calibri"/>
            </a:endParaRPr>
          </a:p>
          <a:p>
            <a:pPr marL="533400" indent="-292735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/>
              <a:tabLst>
                <a:tab pos="533400" algn="l"/>
                <a:tab pos="534035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i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1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(n):</a:t>
            </a:r>
            <a:endParaRPr sz="1100">
              <a:latin typeface="Calibri"/>
              <a:cs typeface="Calibri"/>
            </a:endParaRPr>
          </a:p>
          <a:p>
            <a:pPr marL="659765" indent="-419100">
              <a:lnSpc>
                <a:spcPct val="100000"/>
              </a:lnSpc>
              <a:spcBef>
                <a:spcPts val="20"/>
              </a:spcBef>
              <a:buClr>
                <a:srgbClr val="000000"/>
              </a:buClr>
              <a:buSzPct val="90909"/>
              <a:buFont typeface="Courier New"/>
              <a:buAutoNum type="arabicPeriod"/>
              <a:tabLst>
                <a:tab pos="659765" algn="l"/>
                <a:tab pos="660400" algn="l"/>
              </a:tabLst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.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append(x)</a:t>
            </a:r>
            <a:endParaRPr sz="1100">
              <a:latin typeface="Calibri"/>
              <a:cs typeface="Calibri"/>
            </a:endParaRPr>
          </a:p>
          <a:p>
            <a:pPr marL="241300" marR="4278630">
              <a:lnSpc>
                <a:spcPct val="101800"/>
              </a:lnSpc>
              <a:buClr>
                <a:srgbClr val="000000"/>
              </a:buClr>
              <a:buSzPct val="90909"/>
              <a:buFont typeface="Courier New"/>
              <a:buAutoNum type="arabicPeriod"/>
              <a:tabLst>
                <a:tab pos="533400" algn="l"/>
                <a:tab pos="534035" algn="l"/>
              </a:tabLst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</a:t>
            </a:r>
            <a:r>
              <a:rPr dirty="0" sz="1100" spc="-8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6.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30"/>
              </a:spcBef>
              <a:buClr>
                <a:srgbClr val="000000"/>
              </a:buClr>
              <a:buSzPct val="90909"/>
              <a:buFont typeface="Courier New"/>
              <a:buAutoNum type="arabicPeriod" startAt="7"/>
              <a:tabLst>
                <a:tab pos="46990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formirajlistu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(lista,n):</a:t>
            </a:r>
            <a:endParaRPr sz="1100">
              <a:latin typeface="Calibri"/>
              <a:cs typeface="Calibri"/>
            </a:endParaRPr>
          </a:p>
          <a:p>
            <a:pPr marL="533400" indent="-292735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7"/>
              <a:tabLst>
                <a:tab pos="533400" algn="l"/>
                <a:tab pos="534035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i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9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(n):</a:t>
            </a:r>
            <a:endParaRPr sz="1100">
              <a:latin typeface="Calibri"/>
              <a:cs typeface="Calibri"/>
            </a:endParaRPr>
          </a:p>
          <a:p>
            <a:pPr marL="597535" indent="-356870">
              <a:lnSpc>
                <a:spcPct val="100000"/>
              </a:lnSpc>
              <a:spcBef>
                <a:spcPts val="20"/>
              </a:spcBef>
              <a:buClr>
                <a:srgbClr val="000000"/>
              </a:buClr>
              <a:buSzPct val="90909"/>
              <a:buFont typeface="Courier New"/>
              <a:buAutoNum type="arabicPeriod" startAt="7"/>
              <a:tabLst>
                <a:tab pos="597535" algn="l"/>
                <a:tab pos="598170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-6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input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())</a:t>
            </a:r>
            <a:endParaRPr sz="1100">
              <a:latin typeface="Calibri"/>
              <a:cs typeface="Calibri"/>
            </a:endParaRPr>
          </a:p>
          <a:p>
            <a:pPr marL="719455" indent="-47879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7"/>
              <a:tabLst>
                <a:tab pos="719455" algn="l"/>
                <a:tab pos="720090" algn="l"/>
              </a:tabLst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</a:t>
            </a:r>
            <a:r>
              <a:rPr dirty="0" sz="1100" spc="-5">
                <a:solidFill>
                  <a:srgbClr val="666666"/>
                </a:solidFill>
                <a:latin typeface="Calibri"/>
                <a:cs typeface="Calibri"/>
              </a:rPr>
              <a:t>.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append(x)</a:t>
            </a:r>
            <a:endParaRPr sz="1100">
              <a:latin typeface="Calibri"/>
              <a:cs typeface="Calibri"/>
            </a:endParaRPr>
          </a:p>
          <a:p>
            <a:pPr marL="565785">
              <a:lnSpc>
                <a:spcPct val="100000"/>
              </a:lnSpc>
              <a:spcBef>
                <a:spcPts val="2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return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</a:t>
            </a:r>
            <a:endParaRPr sz="1100">
              <a:latin typeface="Calibri"/>
              <a:cs typeface="Calibri"/>
            </a:endParaRPr>
          </a:p>
          <a:p>
            <a:pPr marL="420370" indent="-179705">
              <a:lnSpc>
                <a:spcPct val="100000"/>
              </a:lnSpc>
              <a:spcBef>
                <a:spcPts val="10"/>
              </a:spcBef>
              <a:buClr>
                <a:srgbClr val="373737"/>
              </a:buClr>
              <a:buFont typeface="Calibri"/>
              <a:buAutoNum type="arabicPeriod" startAt="11"/>
              <a:tabLst>
                <a:tab pos="421005" algn="l"/>
              </a:tabLst>
            </a:pPr>
            <a:endParaRPr sz="1100">
              <a:latin typeface="Calibri"/>
              <a:cs typeface="Calibri"/>
            </a:endParaRPr>
          </a:p>
          <a:p>
            <a:pPr marL="591185" indent="-35052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1"/>
              <a:tabLst>
                <a:tab pos="59182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formirajlistu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(lista,n):</a:t>
            </a:r>
            <a:endParaRPr sz="1100">
              <a:latin typeface="Calibri"/>
              <a:cs typeface="Calibri"/>
            </a:endParaRPr>
          </a:p>
          <a:p>
            <a:pPr marL="655320" indent="-414655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1"/>
              <a:tabLst>
                <a:tab pos="655320" algn="l"/>
                <a:tab pos="655955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i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9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(n):</a:t>
            </a:r>
            <a:endParaRPr sz="1100">
              <a:latin typeface="Calibri"/>
              <a:cs typeface="Calibri"/>
            </a:endParaRPr>
          </a:p>
          <a:p>
            <a:pPr marL="719455" indent="-47879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1"/>
              <a:tabLst>
                <a:tab pos="719455" algn="l"/>
                <a:tab pos="720090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-6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input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())</a:t>
            </a:r>
            <a:endParaRPr sz="1100">
              <a:latin typeface="Calibri"/>
              <a:cs typeface="Calibri"/>
            </a:endParaRPr>
          </a:p>
          <a:p>
            <a:pPr marL="719455" indent="-47879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1"/>
              <a:tabLst>
                <a:tab pos="719455" algn="l"/>
                <a:tab pos="720090" algn="l"/>
              </a:tabLst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lista[i]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5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</a:t>
            </a:r>
            <a:endParaRPr sz="1100">
              <a:latin typeface="Calibri"/>
              <a:cs typeface="Calibri"/>
            </a:endParaRPr>
          </a:p>
          <a:p>
            <a:pPr marL="241300" marR="4156710">
              <a:lnSpc>
                <a:spcPct val="101800"/>
              </a:lnSpc>
              <a:buClr>
                <a:srgbClr val="000000"/>
              </a:buClr>
              <a:buSzPct val="90909"/>
              <a:buFont typeface="Courier New"/>
              <a:buAutoNum type="arabicPeriod" startAt="11"/>
              <a:tabLst>
                <a:tab pos="655320" algn="l"/>
                <a:tab pos="655955" algn="l"/>
              </a:tabLst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</a:t>
            </a:r>
            <a:r>
              <a:rPr dirty="0" sz="1100" spc="-8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lista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17.</a:t>
            </a:r>
            <a:endParaRPr sz="1100">
              <a:latin typeface="Calibri"/>
              <a:cs typeface="Calibri"/>
            </a:endParaRPr>
          </a:p>
          <a:p>
            <a:pPr marL="591185" indent="-350520">
              <a:lnSpc>
                <a:spcPct val="100000"/>
              </a:lnSpc>
              <a:spcBef>
                <a:spcPts val="20"/>
              </a:spcBef>
              <a:buClr>
                <a:srgbClr val="000000"/>
              </a:buClr>
              <a:buSzPct val="90909"/>
              <a:buFont typeface="Courier New"/>
              <a:buAutoNum type="arabicPeriod" startAt="18"/>
              <a:tabLst>
                <a:tab pos="591820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formirajlistu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(a,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):</a:t>
            </a:r>
            <a:endParaRPr sz="1100">
              <a:latin typeface="Calibri"/>
              <a:cs typeface="Calibri"/>
            </a:endParaRPr>
          </a:p>
          <a:p>
            <a:pPr marL="655320" indent="-414655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8"/>
              <a:tabLst>
                <a:tab pos="655320" algn="l"/>
                <a:tab pos="655955" algn="l"/>
              </a:tabLst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for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i </a:t>
            </a: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in</a:t>
            </a:r>
            <a:r>
              <a:rPr dirty="0" sz="1100" spc="-1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range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1F8050"/>
                </a:solidFill>
                <a:latin typeface="Calibri"/>
                <a:cs typeface="Calibri"/>
              </a:rPr>
              <a:t>10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):</a:t>
            </a:r>
            <a:endParaRPr sz="1100">
              <a:latin typeface="Calibri"/>
              <a:cs typeface="Calibri"/>
            </a:endParaRPr>
          </a:p>
          <a:p>
            <a:pPr marL="719455" indent="-478790">
              <a:lnSpc>
                <a:spcPct val="100000"/>
              </a:lnSpc>
              <a:spcBef>
                <a:spcPts val="25"/>
              </a:spcBef>
              <a:buClr>
                <a:srgbClr val="000000"/>
              </a:buClr>
              <a:buSzPct val="90909"/>
              <a:buFont typeface="Courier New"/>
              <a:buAutoNum type="arabicPeriod" startAt="18"/>
              <a:tabLst>
                <a:tab pos="719455" algn="l"/>
                <a:tab pos="720090" algn="l"/>
              </a:tabLst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-1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</a:t>
            </a:r>
            <a:r>
              <a:rPr dirty="0" sz="1100" spc="-5">
                <a:solidFill>
                  <a:srgbClr val="006F1F"/>
                </a:solidFill>
                <a:latin typeface="Calibri"/>
                <a:cs typeface="Calibri"/>
              </a:rPr>
              <a:t>input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())</a:t>
            </a:r>
            <a:endParaRPr sz="1100">
              <a:latin typeface="Calibri"/>
              <a:cs typeface="Calibri"/>
            </a:endParaRPr>
          </a:p>
          <a:p>
            <a:pPr marL="719455" indent="-478790">
              <a:lnSpc>
                <a:spcPct val="100000"/>
              </a:lnSpc>
              <a:spcBef>
                <a:spcPts val="15"/>
              </a:spcBef>
              <a:buClr>
                <a:srgbClr val="000000"/>
              </a:buClr>
              <a:buSzPct val="90909"/>
              <a:buFont typeface="Courier New"/>
              <a:buAutoNum type="arabicPeriod" startAt="18"/>
              <a:tabLst>
                <a:tab pos="719455" algn="l"/>
                <a:tab pos="720090" algn="l"/>
              </a:tabLst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a[i]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=</a:t>
            </a:r>
            <a:r>
              <a:rPr dirty="0" sz="1100" spc="-1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x</a:t>
            </a:r>
            <a:endParaRPr sz="1100">
              <a:latin typeface="Calibri"/>
              <a:cs typeface="Calibri"/>
            </a:endParaRPr>
          </a:p>
          <a:p>
            <a:pPr marL="241300" marR="4320540">
              <a:lnSpc>
                <a:spcPct val="101800"/>
              </a:lnSpc>
              <a:buClr>
                <a:srgbClr val="000000"/>
              </a:buClr>
              <a:buSzPct val="90909"/>
              <a:buFont typeface="Courier New"/>
              <a:buAutoNum type="arabicPeriod" startAt="18"/>
              <a:tabLst>
                <a:tab pos="655320" algn="l"/>
                <a:tab pos="655955" algn="l"/>
              </a:tabLst>
            </a:pPr>
            <a:r>
              <a:rPr dirty="0" sz="1100" b="1">
                <a:solidFill>
                  <a:srgbClr val="006F1F"/>
                </a:solidFill>
                <a:latin typeface="Calibri"/>
                <a:cs typeface="Calibri"/>
              </a:rPr>
              <a:t>return</a:t>
            </a:r>
            <a:r>
              <a:rPr dirty="0" sz="1100" spc="-90" b="1">
                <a:solidFill>
                  <a:srgbClr val="006F1F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a </a:t>
            </a: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 23.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5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solidFill>
                  <a:srgbClr val="373737"/>
                </a:solidFill>
                <a:latin typeface="Calibri"/>
                <a:cs typeface="Calibri"/>
              </a:rPr>
              <a:t>Pitanje</a:t>
            </a:r>
            <a:r>
              <a:rPr dirty="0" sz="1100" spc="-15">
                <a:solidFill>
                  <a:srgbClr val="373737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15.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480"/>
              </a:spcBef>
            </a:pPr>
            <a:r>
              <a:rPr dirty="0" sz="1100" spc="-5">
                <a:solidFill>
                  <a:srgbClr val="373737"/>
                </a:solidFill>
                <a:latin typeface="Calibri"/>
                <a:cs typeface="Calibri"/>
              </a:rPr>
              <a:t>Što je definirano sljedećim kodom?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5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def </a:t>
            </a:r>
            <a:r>
              <a:rPr dirty="0" sz="1100" spc="-5">
                <a:solidFill>
                  <a:srgbClr val="05287D"/>
                </a:solidFill>
                <a:latin typeface="Calibri"/>
                <a:cs typeface="Calibri"/>
              </a:rPr>
              <a:t>ispisiVeci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(broj):</a:t>
            </a:r>
            <a:endParaRPr sz="1100">
              <a:latin typeface="Calibri"/>
              <a:cs typeface="Calibri"/>
            </a:endParaRPr>
          </a:p>
          <a:p>
            <a:pPr marL="76200">
              <a:lnSpc>
                <a:spcPct val="100000"/>
              </a:lnSpc>
              <a:spcBef>
                <a:spcPts val="20"/>
              </a:spcBef>
            </a:pPr>
            <a:r>
              <a:rPr dirty="0" sz="1100" spc="-5" b="1">
                <a:solidFill>
                  <a:srgbClr val="006F1F"/>
                </a:solidFill>
                <a:latin typeface="Calibri"/>
                <a:cs typeface="Calibri"/>
              </a:rPr>
              <a:t>print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(broj </a:t>
            </a:r>
            <a:r>
              <a:rPr dirty="0" sz="1100">
                <a:solidFill>
                  <a:srgbClr val="666666"/>
                </a:solidFill>
                <a:latin typeface="Calibri"/>
                <a:cs typeface="Calibri"/>
              </a:rPr>
              <a:t>+</a:t>
            </a:r>
            <a:r>
              <a:rPr dirty="0" sz="1100" spc="-20">
                <a:solidFill>
                  <a:srgbClr val="666666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1F8050"/>
                </a:solidFill>
                <a:latin typeface="Calibri"/>
                <a:cs typeface="Calibri"/>
              </a:rPr>
              <a:t>1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86764" y="8140065"/>
            <a:ext cx="141605" cy="53594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A.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30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B.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C.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336294" y="8140065"/>
            <a:ext cx="3676650" cy="53594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Postupak koji ispisuje broj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koji </a:t>
            </a:r>
            <a:r>
              <a:rPr dirty="0" sz="1100" spc="-10">
                <a:solidFill>
                  <a:srgbClr val="202429"/>
                </a:solidFill>
                <a:latin typeface="Calibri"/>
                <a:cs typeface="Calibri"/>
              </a:rPr>
              <a:t>je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za jedan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veći od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zadanog</a:t>
            </a:r>
            <a:r>
              <a:rPr dirty="0" sz="1100" spc="95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broja.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30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Definicija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podataka je nepotpuna.</a:t>
            </a:r>
            <a:r>
              <a:rPr dirty="0" sz="1100" spc="-10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Niti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jedan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od </a:t>
            </a:r>
            <a:r>
              <a:rPr dirty="0" sz="1100" spc="-5">
                <a:solidFill>
                  <a:srgbClr val="202429"/>
                </a:solidFill>
                <a:latin typeface="Calibri"/>
                <a:cs typeface="Calibri"/>
              </a:rPr>
              <a:t>ponuđenih odgovora nije</a:t>
            </a:r>
            <a:r>
              <a:rPr dirty="0" sz="1100" spc="-30">
                <a:solidFill>
                  <a:srgbClr val="202429"/>
                </a:solidFill>
                <a:latin typeface="Calibri"/>
                <a:cs typeface="Calibri"/>
              </a:rPr>
              <a:t> </a:t>
            </a:r>
            <a:r>
              <a:rPr dirty="0" sz="1100">
                <a:solidFill>
                  <a:srgbClr val="202429"/>
                </a:solidFill>
                <a:latin typeface="Calibri"/>
                <a:cs typeface="Calibri"/>
              </a:rPr>
              <a:t>točan.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7315"/>
            <a:ext cx="3573145" cy="23939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400" spc="-5" b="1">
                <a:latin typeface="Calibri"/>
                <a:cs typeface="Calibri"/>
              </a:rPr>
              <a:t>Članove liste možemo ispisivati </a:t>
            </a:r>
            <a:r>
              <a:rPr dirty="0" sz="1400" b="1">
                <a:latin typeface="Calibri"/>
                <a:cs typeface="Calibri"/>
              </a:rPr>
              <a:t>i </a:t>
            </a:r>
            <a:r>
              <a:rPr dirty="0" sz="1400" spc="-5" b="1">
                <a:latin typeface="Calibri"/>
                <a:cs typeface="Calibri"/>
              </a:rPr>
              <a:t>pomoću</a:t>
            </a:r>
            <a:r>
              <a:rPr dirty="0" sz="1400" spc="35" b="1">
                <a:latin typeface="Calibri"/>
                <a:cs typeface="Calibri"/>
              </a:rPr>
              <a:t> </a:t>
            </a:r>
            <a:r>
              <a:rPr dirty="0" sz="1400" spc="-5" b="1">
                <a:latin typeface="Calibri"/>
                <a:cs typeface="Calibri"/>
              </a:rPr>
              <a:t>petlje:</a:t>
            </a:r>
            <a:endParaRPr sz="1400">
              <a:latin typeface="Calibri"/>
              <a:cs typeface="Calibri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537969"/>
          <a:ext cx="2437765" cy="18288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1500"/>
                <a:gridCol w="229870"/>
                <a:gridCol w="267970"/>
                <a:gridCol w="272415"/>
                <a:gridCol w="271144"/>
                <a:gridCol w="278130"/>
                <a:gridCol w="279400"/>
                <a:gridCol w="253364"/>
              </a:tblGrid>
              <a:tr h="176784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lista=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[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3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6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9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12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23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>
        <p:nvGraphicFramePr>
          <p:cNvPr id="7" name="object 7"/>
          <p:cNvGraphicFramePr>
            <a:graphicFrameLocks noGrp="1"/>
          </p:cNvGraphicFramePr>
          <p:nvPr/>
        </p:nvGraphicFramePr>
        <p:xfrm>
          <a:off x="899464" y="1992121"/>
          <a:ext cx="5765165" cy="6953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527175"/>
                <a:gridCol w="4227830"/>
              </a:tblGrid>
              <a:tr h="688848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for </a:t>
                      </a:r>
                      <a:r>
                        <a:rPr dirty="0" sz="1100">
                          <a:solidFill>
                            <a:srgbClr val="00AF50"/>
                          </a:solidFill>
                          <a:latin typeface="Calibri"/>
                          <a:cs typeface="Calibri"/>
                        </a:rPr>
                        <a:t>i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in</a:t>
                      </a:r>
                      <a:r>
                        <a:rPr dirty="0" sz="1100" spc="-2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range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(len(lista)):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450850">
                        <a:lnSpc>
                          <a:spcPct val="10000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</a:t>
                      </a:r>
                      <a:r>
                        <a:rPr dirty="0" sz="1100" spc="-5">
                          <a:solidFill>
                            <a:srgbClr val="006FC0"/>
                          </a:solidFill>
                          <a:latin typeface="Calibri"/>
                          <a:cs typeface="Calibri"/>
                        </a:rPr>
                        <a:t>lista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[</a:t>
                      </a:r>
                      <a:r>
                        <a:rPr dirty="0" sz="1100" spc="-5">
                          <a:solidFill>
                            <a:srgbClr val="00AF50"/>
                          </a:solidFill>
                          <a:latin typeface="Calibri"/>
                          <a:cs typeface="Calibri"/>
                        </a:rPr>
                        <a:t>i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])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funkcija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len(lista)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daje nam brojčanu vrijednost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koliko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imamo</a:t>
                      </a:r>
                      <a:r>
                        <a:rPr dirty="0" sz="1100" spc="3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članova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liste.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9850" marR="219075">
                        <a:lnSpc>
                          <a:spcPct val="10180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Pri ispisu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liste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obavezno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moramo navesti </a:t>
                      </a:r>
                      <a:r>
                        <a:rPr dirty="0" sz="1100" spc="-5">
                          <a:solidFill>
                            <a:srgbClr val="006FC0"/>
                          </a:solidFill>
                          <a:latin typeface="Calibri"/>
                          <a:cs typeface="Calibri"/>
                        </a:rPr>
                        <a:t>naziv </a:t>
                      </a:r>
                      <a:r>
                        <a:rPr dirty="0" sz="1100">
                          <a:solidFill>
                            <a:srgbClr val="006FC0"/>
                          </a:solidFill>
                          <a:latin typeface="Calibri"/>
                          <a:cs typeface="Calibri"/>
                        </a:rPr>
                        <a:t>liste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 u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uglate zagrade 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staviti </a:t>
                      </a:r>
                      <a:r>
                        <a:rPr dirty="0" sz="1100" spc="-5">
                          <a:solidFill>
                            <a:srgbClr val="00AF50"/>
                          </a:solidFill>
                          <a:latin typeface="Calibri"/>
                          <a:cs typeface="Calibri"/>
                        </a:rPr>
                        <a:t>naziv brojača 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pomoću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kojeg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će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se petlja kretati po</a:t>
                      </a:r>
                      <a:r>
                        <a:rPr dirty="0" sz="1100" spc="3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listi.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8" name="object 8"/>
          <p:cNvSpPr txBox="1"/>
          <p:nvPr/>
        </p:nvSpPr>
        <p:spPr>
          <a:xfrm>
            <a:off x="886764" y="2939541"/>
            <a:ext cx="371221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Primjer: Programski primjer korištenja negativnog</a:t>
            </a:r>
            <a:r>
              <a:rPr dirty="0" sz="1200" spc="40" b="1">
                <a:latin typeface="Calibri"/>
                <a:cs typeface="Calibri"/>
              </a:rPr>
              <a:t> </a:t>
            </a:r>
            <a:r>
              <a:rPr dirty="0" sz="1200" b="1">
                <a:latin typeface="Calibri"/>
                <a:cs typeface="Calibri"/>
              </a:rPr>
              <a:t>indeksa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9" name="object 9"/>
          <p:cNvGraphicFramePr>
            <a:graphicFrameLocks noGrp="1"/>
          </p:cNvGraphicFramePr>
          <p:nvPr/>
        </p:nvGraphicFramePr>
        <p:xfrm>
          <a:off x="899464" y="3247897"/>
          <a:ext cx="5765165" cy="103568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029080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Napiši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program koji unosi ime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ispisuje poruku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je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li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upisano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ime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muško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ili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žensko. Ako</a:t>
                      </a:r>
                      <a:r>
                        <a:rPr dirty="0" sz="1100" spc="-1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ime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9850" marR="95885">
                        <a:lnSpc>
                          <a:spcPts val="1340"/>
                        </a:lnSpc>
                        <a:spcBef>
                          <a:spcPts val="40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završava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na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a,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ispisat 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će se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poruka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'Žensko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ime',  inače će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se ispisati poruka 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'Muško</a:t>
                      </a:r>
                      <a:r>
                        <a:rPr dirty="0" sz="1100" spc="1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ime.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a=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input ('Upisi ime: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 ')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if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 a[-1]=='a':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 marR="1692275" indent="95885">
                        <a:lnSpc>
                          <a:spcPts val="1340"/>
                        </a:lnSpc>
                        <a:spcBef>
                          <a:spcPts val="40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 'Zensko</a:t>
                      </a:r>
                      <a:r>
                        <a:rPr dirty="0" sz="1100" spc="-5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ime'  else: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196215">
                        <a:lnSpc>
                          <a:spcPts val="130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 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'Musko</a:t>
                      </a:r>
                      <a:r>
                        <a:rPr dirty="0" sz="1100" spc="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ime'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10" name="object 10"/>
          <p:cNvSpPr txBox="1"/>
          <p:nvPr/>
        </p:nvSpPr>
        <p:spPr>
          <a:xfrm>
            <a:off x="886764" y="4558410"/>
            <a:ext cx="5293995" cy="75946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>
                <a:latin typeface="Arial Black"/>
                <a:cs typeface="Arial Black"/>
              </a:rPr>
              <a:t>Provjera </a:t>
            </a:r>
            <a:r>
              <a:rPr dirty="0" sz="1200">
                <a:latin typeface="Arial Black"/>
                <a:cs typeface="Arial Black"/>
              </a:rPr>
              <a:t>da </a:t>
            </a:r>
            <a:r>
              <a:rPr dirty="0" sz="1200" spc="-5">
                <a:latin typeface="Arial Black"/>
                <a:cs typeface="Arial Black"/>
              </a:rPr>
              <a:t>li je </a:t>
            </a:r>
            <a:r>
              <a:rPr dirty="0" sz="1200">
                <a:latin typeface="Arial Black"/>
                <a:cs typeface="Arial Black"/>
              </a:rPr>
              <a:t>neki element u </a:t>
            </a:r>
            <a:r>
              <a:rPr dirty="0" sz="1200" spc="-5">
                <a:latin typeface="Arial Black"/>
                <a:cs typeface="Arial Black"/>
              </a:rPr>
              <a:t>listi </a:t>
            </a:r>
            <a:r>
              <a:rPr dirty="0" sz="1200">
                <a:latin typeface="Arial Black"/>
                <a:cs typeface="Arial Black"/>
              </a:rPr>
              <a:t>ili</a:t>
            </a:r>
            <a:r>
              <a:rPr dirty="0" sz="1200" spc="-35">
                <a:latin typeface="Arial Black"/>
                <a:cs typeface="Arial Black"/>
              </a:rPr>
              <a:t> </a:t>
            </a:r>
            <a:r>
              <a:rPr dirty="0" sz="1200">
                <a:latin typeface="Arial Black"/>
                <a:cs typeface="Arial Black"/>
              </a:rPr>
              <a:t>ne</a:t>
            </a:r>
            <a:endParaRPr sz="1200">
              <a:latin typeface="Arial Black"/>
              <a:cs typeface="Arial Black"/>
            </a:endParaRPr>
          </a:p>
          <a:p>
            <a:pPr marL="12700" marR="5080">
              <a:lnSpc>
                <a:spcPct val="161800"/>
              </a:lnSpc>
              <a:spcBef>
                <a:spcPts val="65"/>
              </a:spcBef>
            </a:pPr>
            <a:r>
              <a:rPr dirty="0" sz="1100" spc="-5">
                <a:latin typeface="Calibri"/>
                <a:cs typeface="Calibri"/>
              </a:rPr>
              <a:t>Sjetimo se četvrtog oblika </a:t>
            </a:r>
            <a:r>
              <a:rPr dirty="0" sz="1100">
                <a:latin typeface="Calibri"/>
                <a:cs typeface="Calibri"/>
              </a:rPr>
              <a:t>petlje </a:t>
            </a:r>
            <a:r>
              <a:rPr dirty="0" sz="1100" spc="-5" b="1">
                <a:latin typeface="Calibri"/>
                <a:cs typeface="Calibri"/>
              </a:rPr>
              <a:t>for </a:t>
            </a:r>
            <a:r>
              <a:rPr dirty="0" sz="1100">
                <a:latin typeface="Calibri"/>
                <a:cs typeface="Calibri"/>
              </a:rPr>
              <a:t>i </a:t>
            </a:r>
            <a:r>
              <a:rPr dirty="0" sz="1100" spc="-5">
                <a:latin typeface="Calibri"/>
                <a:cs typeface="Calibri"/>
              </a:rPr>
              <a:t>korištenje naredbe </a:t>
            </a:r>
            <a:r>
              <a:rPr dirty="0" sz="1100" b="1">
                <a:latin typeface="Calibri"/>
                <a:cs typeface="Calibri"/>
              </a:rPr>
              <a:t>in </a:t>
            </a:r>
            <a:r>
              <a:rPr dirty="0" sz="1100" spc="-5" b="1">
                <a:latin typeface="Calibri"/>
                <a:cs typeface="Calibri"/>
              </a:rPr>
              <a:t>ili not </a:t>
            </a:r>
            <a:r>
              <a:rPr dirty="0" sz="1100" b="1">
                <a:latin typeface="Calibri"/>
                <a:cs typeface="Calibri"/>
              </a:rPr>
              <a:t>in </a:t>
            </a:r>
            <a:r>
              <a:rPr dirty="0" sz="1100" spc="-10">
                <a:latin typeface="Calibri"/>
                <a:cs typeface="Calibri"/>
              </a:rPr>
              <a:t>umjesto </a:t>
            </a:r>
            <a:r>
              <a:rPr dirty="0" sz="1100" spc="-5">
                <a:latin typeface="Calibri"/>
                <a:cs typeface="Calibri"/>
              </a:rPr>
              <a:t>naredbe </a:t>
            </a:r>
            <a:r>
              <a:rPr dirty="0" sz="1100" spc="-5" b="1">
                <a:latin typeface="Calibri"/>
                <a:cs typeface="Calibri"/>
              </a:rPr>
              <a:t>range</a:t>
            </a:r>
            <a:r>
              <a:rPr dirty="0" sz="1100" spc="-5">
                <a:latin typeface="Calibri"/>
                <a:cs typeface="Calibri"/>
              </a:rPr>
              <a:t>.  </a:t>
            </a:r>
            <a:r>
              <a:rPr dirty="0" sz="1100" spc="-5" b="1">
                <a:latin typeface="Calibri"/>
                <a:cs typeface="Calibri"/>
              </a:rPr>
              <a:t>Primjer:</a:t>
            </a:r>
            <a:endParaRPr sz="1100">
              <a:latin typeface="Calibri"/>
              <a:cs typeface="Calibri"/>
            </a:endParaRPr>
          </a:p>
        </p:txBody>
      </p:sp>
      <p:graphicFrame>
        <p:nvGraphicFramePr>
          <p:cNvPr id="11" name="object 11"/>
          <p:cNvGraphicFramePr>
            <a:graphicFrameLocks noGrp="1"/>
          </p:cNvGraphicFramePr>
          <p:nvPr/>
        </p:nvGraphicFramePr>
        <p:xfrm>
          <a:off x="899464" y="5416930"/>
          <a:ext cx="5765165" cy="155956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71500"/>
                <a:gridCol w="229870"/>
                <a:gridCol w="267970"/>
                <a:gridCol w="272415"/>
                <a:gridCol w="271144"/>
                <a:gridCol w="278130"/>
                <a:gridCol w="279400"/>
                <a:gridCol w="253364"/>
                <a:gridCol w="448309"/>
                <a:gridCol w="2876550"/>
              </a:tblGrid>
              <a:tr h="176783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lista=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[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3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6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9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12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23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ts val="129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 row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  <a:tr h="176784">
                <a:tc>
                  <a:txBody>
                    <a:bodyPr/>
                    <a:lstStyle/>
                    <a:p>
                      <a:pPr marL="133985">
                        <a:lnSpc>
                          <a:spcPts val="1290"/>
                        </a:lnSpc>
                      </a:pPr>
                      <a:r>
                        <a:rPr dirty="0" sz="1100" b="1">
                          <a:solidFill>
                            <a:srgbClr val="006FC0"/>
                          </a:solidFill>
                          <a:latin typeface="Calibri"/>
                          <a:cs typeface="Calibri"/>
                        </a:rPr>
                        <a:t>d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0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2"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</a:tr>
              <a:tr h="1199641">
                <a:tc gridSpan="9"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for </a:t>
                      </a:r>
                      <a:r>
                        <a:rPr dirty="0" sz="1100">
                          <a:solidFill>
                            <a:srgbClr val="006FC0"/>
                          </a:solidFill>
                          <a:latin typeface="Calibri"/>
                          <a:cs typeface="Calibri"/>
                        </a:rPr>
                        <a:t>d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in</a:t>
                      </a:r>
                      <a:r>
                        <a:rPr dirty="0" sz="1100" spc="-1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lista: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29210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print("Elementi liste",d)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rezultat: 3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,6,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9, 12,</a:t>
                      </a:r>
                      <a:r>
                        <a:rPr dirty="0" sz="1100" spc="-4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23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 hMerge="1">
                  <a:txBody>
                    <a:bodyPr/>
                    <a:lstStyle/>
                    <a:p>
                      <a:pPr/>
                    </a:p>
                  </a:txBody>
                  <a:tcPr marL="0" marR="0" marB="0" marT="0"/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Zadatak: Napišite riječ "SLAVICA"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 ispišite</a:t>
                      </a:r>
                      <a:r>
                        <a:rPr dirty="0" sz="1100" spc="1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svako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slovo jedno ispod</a:t>
                      </a:r>
                      <a:r>
                        <a:rPr dirty="0" sz="1100" spc="1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drugoga.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x="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 SLAVICA"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for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k 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in</a:t>
                      </a:r>
                      <a:r>
                        <a:rPr dirty="0" sz="1100" spc="-1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x: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259079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print(k)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rezultat: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ispisat 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će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slovo 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po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slovo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riječi</a:t>
                      </a:r>
                      <a:r>
                        <a:rPr dirty="0" sz="1100" spc="2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SLAVICA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12" name="object 12"/>
          <p:cNvSpPr txBox="1"/>
          <p:nvPr/>
        </p:nvSpPr>
        <p:spPr>
          <a:xfrm>
            <a:off x="886764" y="7243953"/>
            <a:ext cx="243078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Umetanje elemenata </a:t>
            </a:r>
            <a:r>
              <a:rPr dirty="0" sz="1200" b="1">
                <a:latin typeface="Calibri"/>
                <a:cs typeface="Calibri"/>
              </a:rPr>
              <a:t>liste na </a:t>
            </a:r>
            <a:r>
              <a:rPr dirty="0" sz="1200" spc="-5" b="1">
                <a:latin typeface="Calibri"/>
                <a:cs typeface="Calibri"/>
              </a:rPr>
              <a:t>kraj</a:t>
            </a:r>
            <a:r>
              <a:rPr dirty="0" sz="1200" spc="-15" b="1">
                <a:latin typeface="Calibri"/>
                <a:cs typeface="Calibri"/>
              </a:rPr>
              <a:t> </a:t>
            </a:r>
            <a:r>
              <a:rPr dirty="0" sz="1200" spc="-5" b="1">
                <a:latin typeface="Calibri"/>
                <a:cs typeface="Calibri"/>
              </a:rPr>
              <a:t>liste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13" name="object 13"/>
          <p:cNvGraphicFramePr>
            <a:graphicFrameLocks noGrp="1"/>
          </p:cNvGraphicFramePr>
          <p:nvPr/>
        </p:nvGraphicFramePr>
        <p:xfrm>
          <a:off x="899464" y="7552308"/>
          <a:ext cx="5765165" cy="52451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518159">
                <a:tc>
                  <a:txBody>
                    <a:bodyPr/>
                    <a:lstStyle/>
                    <a:p>
                      <a:pPr marL="69850">
                        <a:lnSpc>
                          <a:spcPts val="1290"/>
                        </a:lnSpc>
                      </a:pPr>
                      <a:r>
                        <a:rPr dirty="0" sz="1100" spc="-5">
                          <a:latin typeface="Calibri"/>
                          <a:cs typeface="Calibri"/>
                        </a:rPr>
                        <a:t>niz=[3,5,7,8,12,13]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9850" marR="1946275">
                        <a:lnSpc>
                          <a:spcPct val="101800"/>
                        </a:lnSpc>
                      </a:pP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n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i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z.a</a:t>
                      </a:r>
                      <a:r>
                        <a:rPr dirty="0" sz="1100" spc="-1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en</a:t>
                      </a: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d(</a:t>
                      </a:r>
                      <a:r>
                        <a:rPr dirty="0" sz="1100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15) 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print(a)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Metoda append dodaje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broj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15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na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kraj</a:t>
                      </a:r>
                      <a:r>
                        <a:rPr dirty="0" sz="1100" spc="-6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liste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imena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niz.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Pa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će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naša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lista izgledati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ovako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100" spc="-5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niz=[3,5,7,8,12,13,15]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 txBox="1"/>
          <p:nvPr/>
        </p:nvSpPr>
        <p:spPr>
          <a:xfrm>
            <a:off x="886764" y="436880"/>
            <a:ext cx="5786755" cy="88836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4307840" algn="l"/>
              </a:tabLst>
            </a:pPr>
            <a:r>
              <a:rPr dirty="0" sz="1100" spc="-5">
                <a:latin typeface="Calibri"/>
                <a:cs typeface="Calibri"/>
              </a:rPr>
              <a:t>Osnove programskog</a:t>
            </a:r>
            <a:r>
              <a:rPr dirty="0" sz="1100" spc="3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jezika</a:t>
            </a:r>
            <a:r>
              <a:rPr dirty="0" sz="1100">
                <a:latin typeface="Calibri"/>
                <a:cs typeface="Calibri"/>
              </a:rPr>
              <a:t> Python	</a:t>
            </a: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 marR="321310">
              <a:lnSpc>
                <a:spcPct val="117600"/>
              </a:lnSpc>
              <a:spcBef>
                <a:spcPts val="819"/>
              </a:spcBef>
            </a:pPr>
            <a:r>
              <a:rPr dirty="0" sz="1200" spc="-5">
                <a:latin typeface="Arial Black"/>
                <a:cs typeface="Arial Black"/>
              </a:rPr>
              <a:t>Liste </a:t>
            </a:r>
            <a:r>
              <a:rPr dirty="0" sz="1200">
                <a:latin typeface="Arial Black"/>
                <a:cs typeface="Arial Black"/>
              </a:rPr>
              <a:t>uz </a:t>
            </a:r>
            <a:r>
              <a:rPr dirty="0" sz="1200" spc="-5">
                <a:latin typeface="Arial Black"/>
                <a:cs typeface="Arial Black"/>
              </a:rPr>
              <a:t>samo dodavanje elemenata </a:t>
            </a:r>
            <a:r>
              <a:rPr dirty="0" sz="1200">
                <a:latin typeface="Arial Black"/>
                <a:cs typeface="Arial Black"/>
              </a:rPr>
              <a:t>na </a:t>
            </a:r>
            <a:r>
              <a:rPr dirty="0" sz="1200" spc="-5">
                <a:latin typeface="Arial Black"/>
                <a:cs typeface="Arial Black"/>
              </a:rPr>
              <a:t>kraj liste imaju </a:t>
            </a:r>
            <a:r>
              <a:rPr dirty="0" sz="1200">
                <a:latin typeface="Arial Black"/>
                <a:cs typeface="Arial Black"/>
              </a:rPr>
              <a:t>još mnogo  </a:t>
            </a:r>
            <a:r>
              <a:rPr dirty="0" sz="1200" spc="-5">
                <a:latin typeface="Arial Black"/>
                <a:cs typeface="Arial Black"/>
              </a:rPr>
              <a:t>mogućnosti, </a:t>
            </a:r>
            <a:r>
              <a:rPr dirty="0" sz="1200">
                <a:latin typeface="Arial Black"/>
                <a:cs typeface="Arial Black"/>
              </a:rPr>
              <a:t>a najčešće </a:t>
            </a:r>
            <a:r>
              <a:rPr dirty="0" sz="1200" spc="-5">
                <a:latin typeface="Arial Black"/>
                <a:cs typeface="Arial Black"/>
              </a:rPr>
              <a:t>su</a:t>
            </a:r>
            <a:r>
              <a:rPr dirty="0" sz="1200" spc="-15">
                <a:latin typeface="Arial Black"/>
                <a:cs typeface="Arial Black"/>
              </a:rPr>
              <a:t> </a:t>
            </a:r>
            <a:r>
              <a:rPr dirty="0" sz="1200" spc="-5">
                <a:latin typeface="Arial Black"/>
                <a:cs typeface="Arial Black"/>
              </a:rPr>
              <a:t>sljedeće:</a:t>
            </a:r>
            <a:endParaRPr sz="1200">
              <a:latin typeface="Arial Black"/>
              <a:cs typeface="Arial Black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/>
        </p:nvGraphicFramePr>
        <p:xfrm>
          <a:off x="899464" y="1672081"/>
          <a:ext cx="5765165" cy="304228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26490"/>
                <a:gridCol w="2099310"/>
                <a:gridCol w="1590039"/>
                <a:gridCol w="940435"/>
              </a:tblGrid>
              <a:tr h="294131">
                <a:tc>
                  <a:txBody>
                    <a:bodyPr/>
                    <a:lstStyle/>
                    <a:p>
                      <a:pPr marL="30480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 b="1">
                          <a:latin typeface="Times New Roman"/>
                          <a:cs typeface="Times New Roman"/>
                        </a:rPr>
                        <a:t>Naredba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453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 b="1">
                          <a:latin typeface="Times New Roman"/>
                          <a:cs typeface="Times New Roman"/>
                        </a:rPr>
                        <a:t>Objašnjenje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 b="1">
                          <a:latin typeface="Times New Roman"/>
                          <a:cs typeface="Times New Roman"/>
                        </a:rPr>
                        <a:t>Primjer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21336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 b="1">
                          <a:latin typeface="Times New Roman"/>
                          <a:cs typeface="Times New Roman"/>
                        </a:rPr>
                        <a:t>Rješenje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27659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max(a)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Vraća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najveći element 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u</a:t>
                      </a:r>
                      <a:r>
                        <a:rPr dirty="0" sz="1100" spc="1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10">
                          <a:latin typeface="Times New Roman"/>
                          <a:cs typeface="Times New Roman"/>
                        </a:rPr>
                        <a:t>listi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35"/>
                        </a:lnSpc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a=[3,5,7,8,3,2,4]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245"/>
                        </a:lnSpc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print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max(a)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8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27659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min(a)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Vraća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najmanji element 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u</a:t>
                      </a:r>
                      <a:r>
                        <a:rPr dirty="0" sz="1100" spc="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listi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35"/>
                        </a:lnSpc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a=[3,5,7,8,3,2,4]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245"/>
                        </a:lnSpc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print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min(a)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2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27660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sum(a)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Zbraja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sve elemente 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u</a:t>
                      </a:r>
                      <a:r>
                        <a:rPr dirty="0" sz="1100" spc="-1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listi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35"/>
                        </a:lnSpc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a=[3,5,7,8,3,2,4]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245"/>
                        </a:lnSpc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print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sum(a)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32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87679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a.sort()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Sortira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elemente 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u</a:t>
                      </a:r>
                      <a:r>
                        <a:rPr dirty="0" sz="1100" spc="-2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listi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35"/>
                        </a:lnSpc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a=[3,5,7,8,3,2,4]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 marR="1059180">
                        <a:lnSpc>
                          <a:spcPts val="1270"/>
                        </a:lnSpc>
                        <a:spcBef>
                          <a:spcPts val="55"/>
                        </a:spcBef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a.sort()  print</a:t>
                      </a:r>
                      <a:r>
                        <a:rPr dirty="0" sz="1100" spc="-6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2,3,3,4,5,7,8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88061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del</a:t>
                      </a:r>
                      <a:r>
                        <a:rPr dirty="0" sz="1100" spc="-1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Briše element liste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40"/>
                        </a:lnSpc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a=[3,5,7,8,3,2,4]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 marR="1058545">
                        <a:lnSpc>
                          <a:spcPts val="1260"/>
                        </a:lnSpc>
                        <a:spcBef>
                          <a:spcPts val="70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del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a[0]  print</a:t>
                      </a:r>
                      <a:r>
                        <a:rPr dirty="0" sz="1100" spc="-6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5,7,8,3,2,4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489203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70"/>
                        </a:spcBef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a.append()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969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70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Dodaje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element 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na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kraj</a:t>
                      </a:r>
                      <a:r>
                        <a:rPr dirty="0" sz="1100" spc="-1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liste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969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45"/>
                        </a:lnSpc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a=[3,5,7,8,3,2,4]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 marR="849630">
                        <a:lnSpc>
                          <a:spcPts val="1260"/>
                        </a:lnSpc>
                        <a:spcBef>
                          <a:spcPts val="60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a.app</a:t>
                      </a:r>
                      <a:r>
                        <a:rPr dirty="0" sz="1100" spc="-10"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nd(</a:t>
                      </a:r>
                      <a:r>
                        <a:rPr dirty="0" sz="1100" spc="-15"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dirty="0" sz="1100">
                          <a:latin typeface="Times New Roman"/>
                          <a:cs typeface="Times New Roman"/>
                        </a:rPr>
                        <a:t>) 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print 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470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3,5,7,8,3,2,4,6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969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94132">
                <a:tc>
                  <a:txBody>
                    <a:bodyPr/>
                    <a:lstStyle/>
                    <a:p>
                      <a:pPr marL="6985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 spc="-5">
                          <a:latin typeface="Times New Roman"/>
                          <a:cs typeface="Times New Roman"/>
                        </a:rPr>
                        <a:t>len(a)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Brojčano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prikazuje duljinu</a:t>
                      </a:r>
                      <a:r>
                        <a:rPr dirty="0" sz="1100" spc="-2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>
                          <a:latin typeface="Times New Roman"/>
                          <a:cs typeface="Times New Roman"/>
                        </a:rPr>
                        <a:t>liste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a=[3,5,7,8,3,2,4]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459"/>
                        </a:spcBef>
                      </a:pPr>
                      <a:r>
                        <a:rPr dirty="0" sz="1100">
                          <a:latin typeface="Times New Roman"/>
                          <a:cs typeface="Times New Roman"/>
                        </a:rPr>
                        <a:t>7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8419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5" name="object 5"/>
          <p:cNvSpPr txBox="1"/>
          <p:nvPr/>
        </p:nvSpPr>
        <p:spPr>
          <a:xfrm>
            <a:off x="886764" y="5018658"/>
            <a:ext cx="5628005" cy="442595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>
                <a:latin typeface="Arial Black"/>
                <a:cs typeface="Arial Black"/>
              </a:rPr>
              <a:t>Primjer </a:t>
            </a:r>
            <a:r>
              <a:rPr dirty="0" sz="1200">
                <a:latin typeface="Arial Black"/>
                <a:cs typeface="Arial Black"/>
              </a:rPr>
              <a:t>s objašnjenjem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– </a:t>
            </a:r>
            <a:r>
              <a:rPr dirty="0" sz="1200" spc="-5" b="1">
                <a:latin typeface="Times New Roman"/>
                <a:cs typeface="Times New Roman"/>
              </a:rPr>
              <a:t>stvaranje prazne </a:t>
            </a:r>
            <a:r>
              <a:rPr dirty="0" sz="1200" b="1">
                <a:latin typeface="Times New Roman"/>
                <a:cs typeface="Times New Roman"/>
              </a:rPr>
              <a:t>liste i unos </a:t>
            </a:r>
            <a:r>
              <a:rPr dirty="0" sz="1200" spc="-5" b="1">
                <a:latin typeface="Times New Roman"/>
                <a:cs typeface="Times New Roman"/>
              </a:rPr>
              <a:t>elemenata u</a:t>
            </a:r>
            <a:r>
              <a:rPr dirty="0" sz="1200" spc="-95" b="1">
                <a:latin typeface="Times New Roman"/>
                <a:cs typeface="Times New Roman"/>
              </a:rPr>
              <a:t> </a:t>
            </a:r>
            <a:r>
              <a:rPr dirty="0" sz="1200" spc="-5" b="1">
                <a:latin typeface="Times New Roman"/>
                <a:cs typeface="Times New Roman"/>
              </a:rPr>
              <a:t>listu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2200">
              <a:latin typeface="Times New Roman"/>
              <a:cs typeface="Times New Roman"/>
            </a:endParaRPr>
          </a:p>
          <a:p>
            <a:pPr marL="12700" marR="331470">
              <a:lnSpc>
                <a:spcPts val="1380"/>
              </a:lnSpc>
            </a:pPr>
            <a:r>
              <a:rPr dirty="0" sz="1200" spc="-5" i="1">
                <a:latin typeface="Times New Roman"/>
                <a:cs typeface="Times New Roman"/>
              </a:rPr>
              <a:t>Želimo napraviti program za unošenje nekoliko imena </a:t>
            </a:r>
            <a:r>
              <a:rPr dirty="0" sz="1200" i="1">
                <a:latin typeface="Times New Roman"/>
                <a:cs typeface="Times New Roman"/>
              </a:rPr>
              <a:t>u </a:t>
            </a:r>
            <a:r>
              <a:rPr dirty="0" sz="1200" spc="-5" i="1">
                <a:latin typeface="Times New Roman"/>
                <a:cs typeface="Times New Roman"/>
              </a:rPr>
              <a:t>listu, </a:t>
            </a:r>
            <a:r>
              <a:rPr dirty="0" sz="1200" i="1">
                <a:latin typeface="Times New Roman"/>
                <a:cs typeface="Times New Roman"/>
              </a:rPr>
              <a:t>korisnik </a:t>
            </a:r>
            <a:r>
              <a:rPr dirty="0" sz="1200" spc="-5" i="1">
                <a:latin typeface="Times New Roman"/>
                <a:cs typeface="Times New Roman"/>
              </a:rPr>
              <a:t>sam </a:t>
            </a:r>
            <a:r>
              <a:rPr dirty="0" sz="1200" i="1">
                <a:latin typeface="Times New Roman"/>
                <a:cs typeface="Times New Roman"/>
              </a:rPr>
              <a:t>bira </a:t>
            </a:r>
            <a:r>
              <a:rPr dirty="0" sz="1200" spc="-5" i="1">
                <a:latin typeface="Times New Roman"/>
                <a:cs typeface="Times New Roman"/>
              </a:rPr>
              <a:t>koliko  </a:t>
            </a:r>
            <a:r>
              <a:rPr dirty="0" sz="1200" spc="-5" i="1">
                <a:latin typeface="Times New Roman"/>
                <a:cs typeface="Times New Roman"/>
              </a:rPr>
              <a:t>elemenata želi</a:t>
            </a:r>
            <a:r>
              <a:rPr dirty="0" sz="1200" i="1">
                <a:latin typeface="Times New Roman"/>
                <a:cs typeface="Times New Roman"/>
              </a:rPr>
              <a:t> </a:t>
            </a:r>
            <a:r>
              <a:rPr dirty="0" sz="1200" spc="-5" i="1">
                <a:latin typeface="Times New Roman"/>
                <a:cs typeface="Times New Roman"/>
              </a:rPr>
              <a:t>unijeti.</a:t>
            </a:r>
            <a:endParaRPr sz="1200">
              <a:latin typeface="Times New Roman"/>
              <a:cs typeface="Times New Roman"/>
            </a:endParaRPr>
          </a:p>
          <a:p>
            <a:pPr marL="12700" marR="77470">
              <a:lnSpc>
                <a:spcPts val="1380"/>
              </a:lnSpc>
              <a:spcBef>
                <a:spcPts val="495"/>
              </a:spcBef>
            </a:pPr>
            <a:r>
              <a:rPr dirty="0" sz="1200">
                <a:latin typeface="Times New Roman"/>
                <a:cs typeface="Times New Roman"/>
              </a:rPr>
              <a:t>Prvo </a:t>
            </a:r>
            <a:r>
              <a:rPr dirty="0" sz="1200" spc="-5">
                <a:latin typeface="Times New Roman"/>
                <a:cs typeface="Times New Roman"/>
              </a:rPr>
              <a:t>trebamo jednu </a:t>
            </a:r>
            <a:r>
              <a:rPr dirty="0" sz="1200">
                <a:latin typeface="Times New Roman"/>
                <a:cs typeface="Times New Roman"/>
              </a:rPr>
              <a:t>varijablu u koju </a:t>
            </a:r>
            <a:r>
              <a:rPr dirty="0" sz="1200" spc="-5">
                <a:latin typeface="Times New Roman"/>
                <a:cs typeface="Times New Roman"/>
              </a:rPr>
              <a:t>će se spremiti </a:t>
            </a:r>
            <a:r>
              <a:rPr dirty="0" sz="1200">
                <a:latin typeface="Times New Roman"/>
                <a:cs typeface="Times New Roman"/>
              </a:rPr>
              <a:t>unos od </a:t>
            </a:r>
            <a:r>
              <a:rPr dirty="0" sz="1200" spc="-5">
                <a:latin typeface="Times New Roman"/>
                <a:cs typeface="Times New Roman"/>
              </a:rPr>
              <a:t>strane </a:t>
            </a:r>
            <a:r>
              <a:rPr dirty="0" sz="1200">
                <a:latin typeface="Times New Roman"/>
                <a:cs typeface="Times New Roman"/>
              </a:rPr>
              <a:t>korisnika s pomoću koje  </a:t>
            </a:r>
            <a:r>
              <a:rPr dirty="0" sz="1200" spc="-5">
                <a:latin typeface="Times New Roman"/>
                <a:cs typeface="Times New Roman"/>
              </a:rPr>
              <a:t>ćemo </a:t>
            </a:r>
            <a:r>
              <a:rPr dirty="0" sz="1200">
                <a:latin typeface="Times New Roman"/>
                <a:cs typeface="Times New Roman"/>
              </a:rPr>
              <a:t>znati koliko </a:t>
            </a:r>
            <a:r>
              <a:rPr dirty="0" sz="1200" spc="-5">
                <a:latin typeface="Times New Roman"/>
                <a:cs typeface="Times New Roman"/>
              </a:rPr>
              <a:t>imena </a:t>
            </a:r>
            <a:r>
              <a:rPr dirty="0" sz="1200">
                <a:latin typeface="Times New Roman"/>
                <a:cs typeface="Times New Roman"/>
              </a:rPr>
              <a:t>on želi </a:t>
            </a:r>
            <a:r>
              <a:rPr dirty="0" sz="1200" spc="-5">
                <a:latin typeface="Times New Roman"/>
                <a:cs typeface="Times New Roman"/>
              </a:rPr>
              <a:t>unijeti </a:t>
            </a:r>
            <a:r>
              <a:rPr dirty="0" sz="1200">
                <a:latin typeface="Times New Roman"/>
                <a:cs typeface="Times New Roman"/>
              </a:rPr>
              <a:t>te </a:t>
            </a:r>
            <a:r>
              <a:rPr dirty="0" sz="1200" spc="-5">
                <a:latin typeface="Times New Roman"/>
                <a:cs typeface="Times New Roman"/>
              </a:rPr>
              <a:t>praznu listu </a:t>
            </a:r>
            <a:r>
              <a:rPr dirty="0" sz="1200">
                <a:latin typeface="Times New Roman"/>
                <a:cs typeface="Times New Roman"/>
              </a:rPr>
              <a:t>u koju </a:t>
            </a:r>
            <a:r>
              <a:rPr dirty="0" sz="1200" spc="-5">
                <a:latin typeface="Times New Roman"/>
                <a:cs typeface="Times New Roman"/>
              </a:rPr>
              <a:t>ćemo </a:t>
            </a:r>
            <a:r>
              <a:rPr dirty="0" sz="1200">
                <a:latin typeface="Times New Roman"/>
                <a:cs typeface="Times New Roman"/>
              </a:rPr>
              <a:t>unositi</a:t>
            </a:r>
            <a:r>
              <a:rPr dirty="0" sz="1200" spc="6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vrijednosti:</a:t>
            </a:r>
            <a:endParaRPr sz="1200">
              <a:latin typeface="Times New Roman"/>
              <a:cs typeface="Times New Roman"/>
            </a:endParaRPr>
          </a:p>
          <a:p>
            <a:pPr marL="12700" marR="2432050">
              <a:lnSpc>
                <a:spcPts val="1380"/>
              </a:lnSpc>
              <a:spcBef>
                <a:spcPts val="505"/>
              </a:spcBef>
            </a:pPr>
            <a:r>
              <a:rPr dirty="0" sz="1200" b="1">
                <a:latin typeface="Times New Roman"/>
                <a:cs typeface="Times New Roman"/>
              </a:rPr>
              <a:t>unos = </a:t>
            </a:r>
            <a:r>
              <a:rPr dirty="0" sz="1200" spc="-5" b="1">
                <a:latin typeface="Times New Roman"/>
                <a:cs typeface="Times New Roman"/>
              </a:rPr>
              <a:t>int(input(“Koliko imena želite unijeti? </a:t>
            </a:r>
            <a:r>
              <a:rPr dirty="0" sz="1200" b="1">
                <a:latin typeface="Times New Roman"/>
                <a:cs typeface="Times New Roman"/>
              </a:rPr>
              <a:t>“))  lista =</a:t>
            </a:r>
            <a:r>
              <a:rPr dirty="0" sz="1200" spc="-5" b="1">
                <a:latin typeface="Times New Roman"/>
                <a:cs typeface="Times New Roman"/>
              </a:rPr>
              <a:t> []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395"/>
              </a:spcBef>
            </a:pPr>
            <a:r>
              <a:rPr dirty="0" sz="1200" spc="-5">
                <a:latin typeface="Times New Roman"/>
                <a:cs typeface="Times New Roman"/>
              </a:rPr>
              <a:t>Nakon </a:t>
            </a:r>
            <a:r>
              <a:rPr dirty="0" sz="1200">
                <a:latin typeface="Times New Roman"/>
                <a:cs typeface="Times New Roman"/>
              </a:rPr>
              <a:t>toga možemo krenuti na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for </a:t>
            </a:r>
            <a:r>
              <a:rPr dirty="0" sz="1200" spc="-5">
                <a:latin typeface="Times New Roman"/>
                <a:cs typeface="Times New Roman"/>
              </a:rPr>
              <a:t>petlju, </a:t>
            </a:r>
            <a:r>
              <a:rPr dirty="0" sz="1200">
                <a:latin typeface="Times New Roman"/>
                <a:cs typeface="Times New Roman"/>
              </a:rPr>
              <a:t>gdje ćemo </a:t>
            </a:r>
            <a:r>
              <a:rPr dirty="0" sz="1200" spc="-5">
                <a:latin typeface="Times New Roman"/>
                <a:cs typeface="Times New Roman"/>
              </a:rPr>
              <a:t>popunjavati</a:t>
            </a:r>
            <a:r>
              <a:rPr dirty="0" sz="1200" spc="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listu: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  <a:spcBef>
                <a:spcPts val="445"/>
              </a:spcBef>
            </a:pPr>
            <a:r>
              <a:rPr dirty="0" sz="1200" b="1">
                <a:latin typeface="Times New Roman"/>
                <a:cs typeface="Times New Roman"/>
              </a:rPr>
              <a:t>for i </a:t>
            </a:r>
            <a:r>
              <a:rPr dirty="0" sz="1200" spc="-5" b="1">
                <a:latin typeface="Times New Roman"/>
                <a:cs typeface="Times New Roman"/>
              </a:rPr>
              <a:t>in</a:t>
            </a:r>
            <a:r>
              <a:rPr dirty="0" sz="1200" spc="-10" b="1">
                <a:latin typeface="Times New Roman"/>
                <a:cs typeface="Times New Roman"/>
              </a:rPr>
              <a:t> </a:t>
            </a:r>
            <a:r>
              <a:rPr dirty="0" sz="1200" spc="-5" b="1">
                <a:latin typeface="Times New Roman"/>
                <a:cs typeface="Times New Roman"/>
              </a:rPr>
              <a:t>range(0,unos):</a:t>
            </a:r>
            <a:endParaRPr sz="1200">
              <a:latin typeface="Times New Roman"/>
              <a:cs typeface="Times New Roman"/>
            </a:endParaRPr>
          </a:p>
          <a:p>
            <a:pPr marL="355600" marR="3578225">
              <a:lnSpc>
                <a:spcPts val="1380"/>
              </a:lnSpc>
              <a:spcBef>
                <a:spcPts val="65"/>
              </a:spcBef>
            </a:pPr>
            <a:r>
              <a:rPr dirty="0" sz="1200" b="1">
                <a:latin typeface="Times New Roman"/>
                <a:cs typeface="Times New Roman"/>
              </a:rPr>
              <a:t>x = </a:t>
            </a:r>
            <a:r>
              <a:rPr dirty="0" sz="1200" spc="-5" b="1">
                <a:latin typeface="Times New Roman"/>
                <a:cs typeface="Times New Roman"/>
              </a:rPr>
              <a:t>input(“Unesite ime:</a:t>
            </a:r>
            <a:r>
              <a:rPr dirty="0" sz="1200" spc="-30" b="1">
                <a:latin typeface="Times New Roman"/>
                <a:cs typeface="Times New Roman"/>
              </a:rPr>
              <a:t> </a:t>
            </a:r>
            <a:r>
              <a:rPr dirty="0" sz="1200" b="1">
                <a:latin typeface="Times New Roman"/>
                <a:cs typeface="Times New Roman"/>
              </a:rPr>
              <a:t>“)  </a:t>
            </a:r>
            <a:r>
              <a:rPr dirty="0" sz="1200" spc="-5" b="1">
                <a:latin typeface="Times New Roman"/>
                <a:cs typeface="Times New Roman"/>
              </a:rPr>
              <a:t>lista.append(x)</a:t>
            </a:r>
            <a:endParaRPr sz="1200">
              <a:latin typeface="Times New Roman"/>
              <a:cs typeface="Times New Roman"/>
            </a:endParaRPr>
          </a:p>
          <a:p>
            <a:pPr marL="12700" marR="5080">
              <a:lnSpc>
                <a:spcPts val="1380"/>
              </a:lnSpc>
              <a:spcBef>
                <a:spcPts val="505"/>
              </a:spcBef>
            </a:pPr>
            <a:r>
              <a:rPr dirty="0" sz="1200" spc="-5">
                <a:latin typeface="Times New Roman"/>
                <a:cs typeface="Times New Roman"/>
              </a:rPr>
              <a:t>Nakon što smo </a:t>
            </a:r>
            <a:r>
              <a:rPr dirty="0" sz="1200">
                <a:latin typeface="Times New Roman"/>
                <a:cs typeface="Times New Roman"/>
              </a:rPr>
              <a:t>u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for </a:t>
            </a:r>
            <a:r>
              <a:rPr dirty="0" sz="1200" spc="-5">
                <a:latin typeface="Times New Roman"/>
                <a:cs typeface="Times New Roman"/>
              </a:rPr>
              <a:t>petlji napravili varijablu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x </a:t>
            </a:r>
            <a:r>
              <a:rPr dirty="0" sz="1200">
                <a:latin typeface="Times New Roman"/>
                <a:cs typeface="Times New Roman"/>
              </a:rPr>
              <a:t>u koju </a:t>
            </a:r>
            <a:r>
              <a:rPr dirty="0" sz="1200" spc="-5">
                <a:latin typeface="Times New Roman"/>
                <a:cs typeface="Times New Roman"/>
              </a:rPr>
              <a:t>se sprema </a:t>
            </a:r>
            <a:r>
              <a:rPr dirty="0" sz="1200">
                <a:latin typeface="Times New Roman"/>
                <a:cs typeface="Times New Roman"/>
              </a:rPr>
              <a:t>ime i nakon </a:t>
            </a:r>
            <a:r>
              <a:rPr dirty="0" sz="1200" spc="-5">
                <a:latin typeface="Times New Roman"/>
                <a:cs typeface="Times New Roman"/>
              </a:rPr>
              <a:t>toga se dodaje  </a:t>
            </a:r>
            <a:r>
              <a:rPr dirty="0" sz="1200">
                <a:latin typeface="Times New Roman"/>
                <a:cs typeface="Times New Roman"/>
              </a:rPr>
              <a:t>na </a:t>
            </a:r>
            <a:r>
              <a:rPr dirty="0" sz="1200" spc="-5">
                <a:latin typeface="Times New Roman"/>
                <a:cs typeface="Times New Roman"/>
              </a:rPr>
              <a:t>kraj </a:t>
            </a:r>
            <a:r>
              <a:rPr dirty="0" sz="1200">
                <a:latin typeface="Times New Roman"/>
                <a:cs typeface="Times New Roman"/>
              </a:rPr>
              <a:t>liste, </a:t>
            </a:r>
            <a:r>
              <a:rPr dirty="0" sz="1200" spc="-5">
                <a:latin typeface="Times New Roman"/>
                <a:cs typeface="Times New Roman"/>
              </a:rPr>
              <a:t>potrebno </a:t>
            </a:r>
            <a:r>
              <a:rPr dirty="0" sz="1200">
                <a:latin typeface="Times New Roman"/>
                <a:cs typeface="Times New Roman"/>
              </a:rPr>
              <a:t>je </a:t>
            </a:r>
            <a:r>
              <a:rPr dirty="0" sz="1200" spc="-5">
                <a:latin typeface="Times New Roman"/>
                <a:cs typeface="Times New Roman"/>
              </a:rPr>
              <a:t>nakon </a:t>
            </a:r>
            <a:r>
              <a:rPr dirty="0" sz="1200">
                <a:latin typeface="Times New Roman"/>
                <a:cs typeface="Times New Roman"/>
              </a:rPr>
              <a:t>izvršenja </a:t>
            </a:r>
            <a:r>
              <a:rPr dirty="0" sz="1200" spc="-5">
                <a:latin typeface="Times New Roman"/>
                <a:cs typeface="Times New Roman"/>
              </a:rPr>
              <a:t>petlje ispisati cijelu </a:t>
            </a:r>
            <a:r>
              <a:rPr dirty="0" sz="1200">
                <a:latin typeface="Times New Roman"/>
                <a:cs typeface="Times New Roman"/>
              </a:rPr>
              <a:t>listu, a </a:t>
            </a:r>
            <a:r>
              <a:rPr dirty="0" sz="1200" spc="-5">
                <a:latin typeface="Times New Roman"/>
                <a:cs typeface="Times New Roman"/>
              </a:rPr>
              <a:t>nakon toga pitati  </a:t>
            </a:r>
            <a:r>
              <a:rPr dirty="0" sz="1200">
                <a:latin typeface="Times New Roman"/>
                <a:cs typeface="Times New Roman"/>
              </a:rPr>
              <a:t>korisnika koje ime želi da </a:t>
            </a:r>
            <a:r>
              <a:rPr dirty="0" sz="1200" spc="-5">
                <a:latin typeface="Times New Roman"/>
                <a:cs typeface="Times New Roman"/>
              </a:rPr>
              <a:t>se </a:t>
            </a:r>
            <a:r>
              <a:rPr dirty="0" sz="1200">
                <a:latin typeface="Times New Roman"/>
                <a:cs typeface="Times New Roman"/>
              </a:rPr>
              <a:t>ponovo</a:t>
            </a:r>
            <a:r>
              <a:rPr dirty="0" sz="1200" spc="-25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ispiše.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395"/>
              </a:spcBef>
            </a:pPr>
            <a:r>
              <a:rPr dirty="0" sz="1200" spc="-5">
                <a:latin typeface="Times New Roman"/>
                <a:cs typeface="Times New Roman"/>
              </a:rPr>
              <a:t>Imena nećemo ispisivati </a:t>
            </a:r>
            <a:r>
              <a:rPr dirty="0" sz="1200">
                <a:latin typeface="Times New Roman"/>
                <a:cs typeface="Times New Roman"/>
              </a:rPr>
              <a:t>svako </a:t>
            </a:r>
            <a:r>
              <a:rPr dirty="0" sz="1200" spc="-5">
                <a:latin typeface="Times New Roman"/>
                <a:cs typeface="Times New Roman"/>
              </a:rPr>
              <a:t>posebno, već ćemo ispisati listu, </a:t>
            </a:r>
            <a:r>
              <a:rPr dirty="0" sz="1200">
                <a:latin typeface="Times New Roman"/>
                <a:cs typeface="Times New Roman"/>
              </a:rPr>
              <a:t>a to </a:t>
            </a:r>
            <a:r>
              <a:rPr dirty="0" sz="1200" spc="-5">
                <a:latin typeface="Times New Roman"/>
                <a:cs typeface="Times New Roman"/>
              </a:rPr>
              <a:t>radimo</a:t>
            </a:r>
            <a:r>
              <a:rPr dirty="0" sz="1200" spc="8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ovako: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  <a:spcBef>
                <a:spcPts val="445"/>
              </a:spcBef>
            </a:pPr>
            <a:r>
              <a:rPr dirty="0" sz="1200" spc="-5" b="1">
                <a:latin typeface="Times New Roman"/>
                <a:cs typeface="Times New Roman"/>
              </a:rPr>
              <a:t>print(lista)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</a:pPr>
            <a:r>
              <a:rPr dirty="0" sz="1200" spc="-5" b="1">
                <a:latin typeface="Times New Roman"/>
                <a:cs typeface="Times New Roman"/>
              </a:rPr>
              <a:t>broj </a:t>
            </a:r>
            <a:r>
              <a:rPr dirty="0" sz="1200" b="1">
                <a:latin typeface="Times New Roman"/>
                <a:cs typeface="Times New Roman"/>
              </a:rPr>
              <a:t>= </a:t>
            </a:r>
            <a:r>
              <a:rPr dirty="0" sz="1200" spc="-5" b="1">
                <a:latin typeface="Times New Roman"/>
                <a:cs typeface="Times New Roman"/>
              </a:rPr>
              <a:t>int(input(“Unesite broj za </a:t>
            </a:r>
            <a:r>
              <a:rPr dirty="0" sz="1200" b="1">
                <a:latin typeface="Times New Roman"/>
                <a:cs typeface="Times New Roman"/>
              </a:rPr>
              <a:t>ispis </a:t>
            </a:r>
            <a:r>
              <a:rPr dirty="0" sz="1200" spc="-5" b="1">
                <a:latin typeface="Times New Roman"/>
                <a:cs typeface="Times New Roman"/>
              </a:rPr>
              <a:t>imena</a:t>
            </a:r>
            <a:r>
              <a:rPr dirty="0" sz="1200" spc="10" b="1">
                <a:latin typeface="Times New Roman"/>
                <a:cs typeface="Times New Roman"/>
              </a:rPr>
              <a:t> </a:t>
            </a:r>
            <a:r>
              <a:rPr dirty="0" sz="1200" b="1">
                <a:latin typeface="Times New Roman"/>
                <a:cs typeface="Times New Roman"/>
              </a:rPr>
              <a:t>“))</a:t>
            </a:r>
            <a:endParaRPr sz="1200">
              <a:latin typeface="Times New Roman"/>
              <a:cs typeface="Times New Roman"/>
            </a:endParaRPr>
          </a:p>
          <a:p>
            <a:pPr marL="12700" marR="208915">
              <a:lnSpc>
                <a:spcPts val="1380"/>
              </a:lnSpc>
              <a:spcBef>
                <a:spcPts val="540"/>
              </a:spcBef>
            </a:pPr>
            <a:r>
              <a:rPr dirty="0" sz="1200" spc="-5">
                <a:latin typeface="Times New Roman"/>
                <a:cs typeface="Times New Roman"/>
              </a:rPr>
              <a:t>Sada nam </a:t>
            </a:r>
            <a:r>
              <a:rPr dirty="0" sz="1200">
                <a:latin typeface="Times New Roman"/>
                <a:cs typeface="Times New Roman"/>
              </a:rPr>
              <a:t>samo preostaje </a:t>
            </a:r>
            <a:r>
              <a:rPr dirty="0" sz="1200" spc="-5">
                <a:latin typeface="Times New Roman"/>
                <a:cs typeface="Times New Roman"/>
              </a:rPr>
              <a:t>ispisati </a:t>
            </a:r>
            <a:r>
              <a:rPr dirty="0" sz="1200">
                <a:latin typeface="Times New Roman"/>
                <a:cs typeface="Times New Roman"/>
              </a:rPr>
              <a:t>ime iz liste.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Međutim,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ovdje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se treba sjetiti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da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elementi  počinju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od 0, a ne od 1, stoga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se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vrijednost mora umanjiti za</a:t>
            </a:r>
            <a:r>
              <a:rPr dirty="0" sz="1200" spc="-30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>
                <a:solidFill>
                  <a:srgbClr val="FF0000"/>
                </a:solidFill>
                <a:latin typeface="Times New Roman"/>
                <a:cs typeface="Times New Roman"/>
              </a:rPr>
              <a:t>1: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00"/>
              </a:spcBef>
            </a:pPr>
            <a:r>
              <a:rPr dirty="0" sz="1200" spc="-5" b="1">
                <a:latin typeface="Times New Roman"/>
                <a:cs typeface="Times New Roman"/>
              </a:rPr>
              <a:t>print(lista[broj-1])</a:t>
            </a:r>
            <a:endParaRPr sz="12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5791"/>
            <a:ext cx="5477510" cy="3515995"/>
          </a:xfrm>
          <a:prstGeom prst="rect">
            <a:avLst/>
          </a:prstGeom>
        </p:spPr>
        <p:txBody>
          <a:bodyPr wrap="square" lIns="0" tIns="24765" rIns="0" bIns="0" rtlCol="0" vert="horz">
            <a:spAutoFit/>
          </a:bodyPr>
          <a:lstStyle/>
          <a:p>
            <a:pPr marL="12700" marR="5080">
              <a:lnSpc>
                <a:spcPts val="1380"/>
              </a:lnSpc>
              <a:spcBef>
                <a:spcPts val="195"/>
              </a:spcBef>
            </a:pPr>
            <a:r>
              <a:rPr dirty="0" sz="1200" spc="-5">
                <a:latin typeface="Times New Roman"/>
                <a:cs typeface="Times New Roman"/>
              </a:rPr>
              <a:t>Na ovaj </a:t>
            </a:r>
            <a:r>
              <a:rPr dirty="0" sz="1200">
                <a:latin typeface="Times New Roman"/>
                <a:cs typeface="Times New Roman"/>
              </a:rPr>
              <a:t>način </a:t>
            </a:r>
            <a:r>
              <a:rPr dirty="0" sz="1200" spc="-5">
                <a:latin typeface="Times New Roman"/>
                <a:cs typeface="Times New Roman"/>
              </a:rPr>
              <a:t>napisali smo program, </a:t>
            </a:r>
            <a:r>
              <a:rPr dirty="0" sz="1200">
                <a:latin typeface="Times New Roman"/>
                <a:cs typeface="Times New Roman"/>
              </a:rPr>
              <a:t>a </a:t>
            </a:r>
            <a:r>
              <a:rPr dirty="0" sz="1200" spc="-5">
                <a:latin typeface="Times New Roman"/>
                <a:cs typeface="Times New Roman"/>
              </a:rPr>
              <a:t>kako </a:t>
            </a:r>
            <a:r>
              <a:rPr dirty="0" sz="1200">
                <a:latin typeface="Times New Roman"/>
                <a:cs typeface="Times New Roman"/>
              </a:rPr>
              <a:t>bi to </a:t>
            </a:r>
            <a:r>
              <a:rPr dirty="0" sz="1200" spc="-5">
                <a:latin typeface="Times New Roman"/>
                <a:cs typeface="Times New Roman"/>
              </a:rPr>
              <a:t>trebalo izgledati </a:t>
            </a:r>
            <a:r>
              <a:rPr dirty="0" sz="1200">
                <a:latin typeface="Times New Roman"/>
                <a:cs typeface="Times New Roman"/>
              </a:rPr>
              <a:t>pogledajte na </a:t>
            </a:r>
            <a:r>
              <a:rPr dirty="0" sz="1200" spc="-5">
                <a:latin typeface="Times New Roman"/>
                <a:cs typeface="Times New Roman"/>
              </a:rPr>
              <a:t>sljedećoj  slici:</a:t>
            </a:r>
            <a:endParaRPr sz="1200">
              <a:latin typeface="Times New Roman"/>
              <a:cs typeface="Times New Roman"/>
            </a:endParaRPr>
          </a:p>
          <a:p>
            <a:pPr marL="12700" marR="2281555">
              <a:lnSpc>
                <a:spcPts val="1380"/>
              </a:lnSpc>
              <a:spcBef>
                <a:spcPts val="505"/>
              </a:spcBef>
            </a:pPr>
            <a:r>
              <a:rPr dirty="0" sz="1200" b="1">
                <a:latin typeface="Times New Roman"/>
                <a:cs typeface="Times New Roman"/>
              </a:rPr>
              <a:t>unos = </a:t>
            </a:r>
            <a:r>
              <a:rPr dirty="0" sz="1200" spc="-5" b="1">
                <a:latin typeface="Times New Roman"/>
                <a:cs typeface="Times New Roman"/>
              </a:rPr>
              <a:t>int(input(“Koliko imena želite unijeti? </a:t>
            </a:r>
            <a:r>
              <a:rPr dirty="0" sz="1200" b="1">
                <a:latin typeface="Times New Roman"/>
                <a:cs typeface="Times New Roman"/>
              </a:rPr>
              <a:t>“))  lista =</a:t>
            </a:r>
            <a:r>
              <a:rPr dirty="0" sz="1200" spc="-5" b="1">
                <a:latin typeface="Times New Roman"/>
                <a:cs typeface="Times New Roman"/>
              </a:rPr>
              <a:t> []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  <a:spcBef>
                <a:spcPts val="409"/>
              </a:spcBef>
            </a:pPr>
            <a:r>
              <a:rPr dirty="0" sz="1200" b="1">
                <a:latin typeface="Times New Roman"/>
                <a:cs typeface="Times New Roman"/>
              </a:rPr>
              <a:t>for i </a:t>
            </a:r>
            <a:r>
              <a:rPr dirty="0" sz="1200" spc="-5" b="1">
                <a:latin typeface="Times New Roman"/>
                <a:cs typeface="Times New Roman"/>
              </a:rPr>
              <a:t>in</a:t>
            </a:r>
            <a:r>
              <a:rPr dirty="0" sz="1200" spc="-10" b="1">
                <a:latin typeface="Times New Roman"/>
                <a:cs typeface="Times New Roman"/>
              </a:rPr>
              <a:t> </a:t>
            </a:r>
            <a:r>
              <a:rPr dirty="0" sz="1200" spc="-5" b="1">
                <a:latin typeface="Times New Roman"/>
                <a:cs typeface="Times New Roman"/>
              </a:rPr>
              <a:t>range(0,unos):</a:t>
            </a:r>
            <a:endParaRPr sz="1200">
              <a:latin typeface="Times New Roman"/>
              <a:cs typeface="Times New Roman"/>
            </a:endParaRPr>
          </a:p>
          <a:p>
            <a:pPr marL="355600" marR="3427095">
              <a:lnSpc>
                <a:spcPts val="1380"/>
              </a:lnSpc>
              <a:spcBef>
                <a:spcPts val="65"/>
              </a:spcBef>
            </a:pPr>
            <a:r>
              <a:rPr dirty="0" sz="1200" b="1">
                <a:latin typeface="Times New Roman"/>
                <a:cs typeface="Times New Roman"/>
              </a:rPr>
              <a:t>x = </a:t>
            </a:r>
            <a:r>
              <a:rPr dirty="0" sz="1200" spc="-5" b="1">
                <a:latin typeface="Times New Roman"/>
                <a:cs typeface="Times New Roman"/>
              </a:rPr>
              <a:t>input(“Unesite ime: </a:t>
            </a:r>
            <a:r>
              <a:rPr dirty="0" sz="1200" b="1">
                <a:latin typeface="Times New Roman"/>
                <a:cs typeface="Times New Roman"/>
              </a:rPr>
              <a:t>“)  </a:t>
            </a:r>
            <a:r>
              <a:rPr dirty="0" sz="1200" spc="-5" b="1">
                <a:latin typeface="Times New Roman"/>
                <a:cs typeface="Times New Roman"/>
              </a:rPr>
              <a:t>lista.append(x)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  <a:spcBef>
                <a:spcPts val="395"/>
              </a:spcBef>
            </a:pPr>
            <a:r>
              <a:rPr dirty="0" sz="1200" spc="-5" b="1">
                <a:latin typeface="Times New Roman"/>
                <a:cs typeface="Times New Roman"/>
              </a:rPr>
              <a:t>print(lista)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410"/>
              </a:lnSpc>
            </a:pPr>
            <a:r>
              <a:rPr dirty="0" sz="1200" spc="-5" b="1">
                <a:latin typeface="Times New Roman"/>
                <a:cs typeface="Times New Roman"/>
              </a:rPr>
              <a:t>broj </a:t>
            </a:r>
            <a:r>
              <a:rPr dirty="0" sz="1200" b="1">
                <a:latin typeface="Times New Roman"/>
                <a:cs typeface="Times New Roman"/>
              </a:rPr>
              <a:t>= </a:t>
            </a:r>
            <a:r>
              <a:rPr dirty="0" sz="1200" spc="-5" b="1">
                <a:latin typeface="Times New Roman"/>
                <a:cs typeface="Times New Roman"/>
              </a:rPr>
              <a:t>int(input(“Unesite broj za </a:t>
            </a:r>
            <a:r>
              <a:rPr dirty="0" sz="1200" b="1">
                <a:latin typeface="Times New Roman"/>
                <a:cs typeface="Times New Roman"/>
              </a:rPr>
              <a:t>ispis </a:t>
            </a:r>
            <a:r>
              <a:rPr dirty="0" sz="1200" spc="-5" b="1">
                <a:latin typeface="Times New Roman"/>
                <a:cs typeface="Times New Roman"/>
              </a:rPr>
              <a:t>imena</a:t>
            </a:r>
            <a:r>
              <a:rPr dirty="0" sz="1200" spc="10" b="1">
                <a:latin typeface="Times New Roman"/>
                <a:cs typeface="Times New Roman"/>
              </a:rPr>
              <a:t> </a:t>
            </a:r>
            <a:r>
              <a:rPr dirty="0" sz="1200" b="1">
                <a:latin typeface="Times New Roman"/>
                <a:cs typeface="Times New Roman"/>
              </a:rPr>
              <a:t>“))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45"/>
              </a:spcBef>
            </a:pPr>
            <a:r>
              <a:rPr dirty="0" sz="1200" spc="-5" b="1">
                <a:latin typeface="Times New Roman"/>
                <a:cs typeface="Times New Roman"/>
              </a:rPr>
              <a:t>print(lista[broj-1])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445"/>
              </a:spcBef>
            </a:pP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rješenje</a:t>
            </a:r>
            <a:r>
              <a:rPr dirty="0" sz="1200" spc="-5">
                <a:latin typeface="Times New Roman"/>
                <a:cs typeface="Times New Roman"/>
              </a:rPr>
              <a:t>: </a:t>
            </a:r>
            <a:r>
              <a:rPr dirty="0" sz="1200">
                <a:latin typeface="Times New Roman"/>
                <a:cs typeface="Times New Roman"/>
              </a:rPr>
              <a:t>unesimo </a:t>
            </a:r>
            <a:r>
              <a:rPr dirty="0" sz="1200" spc="-5">
                <a:latin typeface="Times New Roman"/>
                <a:cs typeface="Times New Roman"/>
              </a:rPr>
              <a:t>imena </a:t>
            </a:r>
            <a:r>
              <a:rPr dirty="0" sz="1200">
                <a:latin typeface="Times New Roman"/>
                <a:cs typeface="Times New Roman"/>
              </a:rPr>
              <a:t>[ </a:t>
            </a:r>
            <a:r>
              <a:rPr dirty="0" sz="1200" spc="-5">
                <a:latin typeface="Times New Roman"/>
                <a:cs typeface="Times New Roman"/>
              </a:rPr>
              <a:t>Ana, Marica,</a:t>
            </a:r>
            <a:r>
              <a:rPr dirty="0" sz="1200" spc="2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Slavica]</a:t>
            </a:r>
            <a:endParaRPr sz="1200">
              <a:latin typeface="Times New Roman"/>
              <a:cs typeface="Times New Roman"/>
            </a:endParaRPr>
          </a:p>
          <a:p>
            <a:pPr marL="12700" marR="1027430" indent="608965">
              <a:lnSpc>
                <a:spcPts val="1880"/>
              </a:lnSpc>
              <a:spcBef>
                <a:spcPts val="125"/>
              </a:spcBef>
            </a:pPr>
            <a:r>
              <a:rPr dirty="0" sz="1200" spc="-5">
                <a:latin typeface="Times New Roman"/>
                <a:cs typeface="Times New Roman"/>
              </a:rPr>
              <a:t>ako odaberem </a:t>
            </a:r>
            <a:r>
              <a:rPr dirty="0" sz="1200">
                <a:latin typeface="Times New Roman"/>
                <a:cs typeface="Times New Roman"/>
              </a:rPr>
              <a:t>da želimo </a:t>
            </a:r>
            <a:r>
              <a:rPr dirty="0" sz="1200" spc="-5">
                <a:latin typeface="Times New Roman"/>
                <a:cs typeface="Times New Roman"/>
              </a:rPr>
              <a:t>drugog </a:t>
            </a:r>
            <a:r>
              <a:rPr dirty="0" sz="1200">
                <a:latin typeface="Times New Roman"/>
                <a:cs typeface="Times New Roman"/>
              </a:rPr>
              <a:t>člana </a:t>
            </a:r>
            <a:r>
              <a:rPr dirty="0" sz="1200" spc="-5">
                <a:latin typeface="Times New Roman"/>
                <a:cs typeface="Times New Roman"/>
              </a:rPr>
              <a:t>liste </a:t>
            </a:r>
            <a:r>
              <a:rPr dirty="0" sz="1200">
                <a:latin typeface="Times New Roman"/>
                <a:cs typeface="Times New Roman"/>
              </a:rPr>
              <a:t>, </a:t>
            </a:r>
            <a:r>
              <a:rPr dirty="0" sz="1200" spc="-5">
                <a:latin typeface="Times New Roman"/>
                <a:cs typeface="Times New Roman"/>
              </a:rPr>
              <a:t>što </a:t>
            </a:r>
            <a:r>
              <a:rPr dirty="0" sz="1200">
                <a:latin typeface="Times New Roman"/>
                <a:cs typeface="Times New Roman"/>
              </a:rPr>
              <a:t>će </a:t>
            </a:r>
            <a:r>
              <a:rPr dirty="0" sz="1200" spc="-5">
                <a:latin typeface="Times New Roman"/>
                <a:cs typeface="Times New Roman"/>
              </a:rPr>
              <a:t>se ispisati </a:t>
            </a:r>
            <a:r>
              <a:rPr dirty="0" sz="1200">
                <a:latin typeface="Times New Roman"/>
                <a:cs typeface="Times New Roman"/>
              </a:rPr>
              <a:t>?  </a:t>
            </a: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rješenje</a:t>
            </a:r>
            <a:r>
              <a:rPr dirty="0" sz="1200" spc="-5">
                <a:latin typeface="Times New Roman"/>
                <a:cs typeface="Times New Roman"/>
              </a:rPr>
              <a:t>: Marica </a:t>
            </a:r>
            <a:r>
              <a:rPr dirty="0" sz="1200">
                <a:latin typeface="Times New Roman"/>
                <a:cs typeface="Times New Roman"/>
              </a:rPr>
              <a:t>, </a:t>
            </a:r>
            <a:r>
              <a:rPr dirty="0" sz="1200" spc="-5">
                <a:latin typeface="Times New Roman"/>
                <a:cs typeface="Times New Roman"/>
              </a:rPr>
              <a:t>zašto </a:t>
            </a:r>
            <a:r>
              <a:rPr dirty="0" sz="1200" spc="5">
                <a:latin typeface="Times New Roman"/>
                <a:cs typeface="Times New Roman"/>
              </a:rPr>
              <a:t>?– </a:t>
            </a:r>
            <a:r>
              <a:rPr dirty="0" sz="1200">
                <a:latin typeface="Times New Roman"/>
                <a:cs typeface="Times New Roman"/>
              </a:rPr>
              <a:t>zbog </a:t>
            </a:r>
            <a:r>
              <a:rPr dirty="0" sz="1200" spc="-5" b="1">
                <a:latin typeface="Times New Roman"/>
                <a:cs typeface="Times New Roman"/>
              </a:rPr>
              <a:t>print(lista[broj-1])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tj. zbog</a:t>
            </a:r>
            <a:r>
              <a:rPr dirty="0" sz="1200" spc="30" b="1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 spc="-5" b="1">
                <a:solidFill>
                  <a:srgbClr val="FF0000"/>
                </a:solidFill>
                <a:latin typeface="Times New Roman"/>
                <a:cs typeface="Times New Roman"/>
              </a:rPr>
              <a:t>-1.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endParaRPr sz="13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900"/>
              </a:spcBef>
            </a:pPr>
            <a:r>
              <a:rPr dirty="0" sz="1200" spc="-5">
                <a:latin typeface="Arial Black"/>
                <a:cs typeface="Arial Black"/>
              </a:rPr>
              <a:t>Primjeri</a:t>
            </a:r>
            <a:r>
              <a:rPr dirty="0" sz="1200" spc="-15">
                <a:latin typeface="Arial Black"/>
                <a:cs typeface="Arial Black"/>
              </a:rPr>
              <a:t> </a:t>
            </a:r>
            <a:r>
              <a:rPr dirty="0" sz="1200" spc="-5">
                <a:latin typeface="Arial Black"/>
                <a:cs typeface="Arial Black"/>
              </a:rPr>
              <a:t>zadataka:</a:t>
            </a:r>
            <a:endParaRPr sz="1200">
              <a:latin typeface="Arial Black"/>
              <a:cs typeface="Arial Black"/>
            </a:endParaRPr>
          </a:p>
          <a:p>
            <a:pPr marL="12700">
              <a:lnSpc>
                <a:spcPct val="100000"/>
              </a:lnSpc>
              <a:spcBef>
                <a:spcPts val="575"/>
              </a:spcBef>
            </a:pPr>
            <a:r>
              <a:rPr dirty="0" sz="1200" spc="-5">
                <a:latin typeface="Calibri"/>
                <a:cs typeface="Calibri"/>
              </a:rPr>
              <a:t>Zadatak_1: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4453762"/>
          <a:ext cx="5765165" cy="178943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783334">
                <a:tc>
                  <a:txBody>
                    <a:bodyPr/>
                    <a:lstStyle/>
                    <a:p>
                      <a:pPr algn="just" marL="69850">
                        <a:lnSpc>
                          <a:spcPts val="129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Napiši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program koji provjerava duljinu</a:t>
                      </a:r>
                      <a:r>
                        <a:rPr dirty="0" sz="1100" spc="-10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lozinke.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algn="just"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Ako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upisana lozinka ima manje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od 8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znakova,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algn="just" marL="69850" marR="161290">
                        <a:lnSpc>
                          <a:spcPct val="101400"/>
                        </a:lnSpc>
                        <a:spcBef>
                          <a:spcPts val="5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ispisat će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se poruka: Slaba lozinka. Ako lozinka 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ima 8 ili vise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znakova ispisat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će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se poruka: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Jaka  lozinka.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 marR="1249680">
                        <a:lnSpc>
                          <a:spcPts val="1260"/>
                        </a:lnSpc>
                        <a:spcBef>
                          <a:spcPts val="35"/>
                        </a:spcBef>
                      </a:pPr>
                      <a:r>
                        <a:rPr dirty="0" sz="1100" spc="-5" b="1">
                          <a:latin typeface="Times New Roman"/>
                          <a:cs typeface="Times New Roman"/>
                        </a:rPr>
                        <a:t>a=input("Upiši lozinku:")  if len(a)&lt;8: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348615">
                        <a:lnSpc>
                          <a:spcPts val="1210"/>
                        </a:lnSpc>
                      </a:pPr>
                      <a:r>
                        <a:rPr dirty="0" sz="1100" spc="-5" b="1">
                          <a:latin typeface="Times New Roman"/>
                          <a:cs typeface="Times New Roman"/>
                        </a:rPr>
                        <a:t>print ("Slaba</a:t>
                      </a:r>
                      <a:r>
                        <a:rPr dirty="0" sz="1100" spc="-10" b="1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 b="1">
                          <a:latin typeface="Times New Roman"/>
                          <a:cs typeface="Times New Roman"/>
                        </a:rPr>
                        <a:t>lozinka")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260"/>
                        </a:lnSpc>
                      </a:pPr>
                      <a:r>
                        <a:rPr dirty="0" sz="1100" b="1">
                          <a:latin typeface="Times New Roman"/>
                          <a:cs typeface="Times New Roman"/>
                        </a:rPr>
                        <a:t>else: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 marL="348615">
                        <a:lnSpc>
                          <a:spcPts val="1290"/>
                        </a:lnSpc>
                      </a:pPr>
                      <a:r>
                        <a:rPr dirty="0" sz="1100" spc="-5" b="1">
                          <a:latin typeface="Times New Roman"/>
                          <a:cs typeface="Times New Roman"/>
                        </a:rPr>
                        <a:t>print </a:t>
                      </a:r>
                      <a:r>
                        <a:rPr dirty="0" sz="1100" b="1">
                          <a:latin typeface="Times New Roman"/>
                          <a:cs typeface="Times New Roman"/>
                        </a:rPr>
                        <a:t>("Jaka</a:t>
                      </a:r>
                      <a:r>
                        <a:rPr dirty="0" sz="1100" spc="-25" b="1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100" spc="-5" b="1">
                          <a:latin typeface="Times New Roman"/>
                          <a:cs typeface="Times New Roman"/>
                        </a:rPr>
                        <a:t>lozinka")</a:t>
                      </a: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05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</a:pPr>
                      <a:r>
                        <a:rPr dirty="0" sz="900" spc="-5" b="1">
                          <a:latin typeface="Times New Roman"/>
                          <a:cs typeface="Times New Roman"/>
                        </a:rPr>
                        <a:t>npr:</a:t>
                      </a: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 marL="67945" marR="1703705">
                        <a:lnSpc>
                          <a:spcPts val="1030"/>
                        </a:lnSpc>
                      </a:pPr>
                      <a:r>
                        <a:rPr dirty="0" sz="900" spc="-5" b="1">
                          <a:latin typeface="Times New Roman"/>
                          <a:cs typeface="Times New Roman"/>
                        </a:rPr>
                        <a:t>Upiši lozinku: luka123  Slaba</a:t>
                      </a:r>
                      <a:r>
                        <a:rPr dirty="0" sz="900" spc="-10" b="1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900" spc="-5" b="1">
                          <a:latin typeface="Times New Roman"/>
                          <a:cs typeface="Times New Roman"/>
                        </a:rPr>
                        <a:t>lozinka</a:t>
                      </a:r>
                      <a:endParaRPr sz="9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444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7" name="object 7"/>
          <p:cNvSpPr txBox="1"/>
          <p:nvPr/>
        </p:nvSpPr>
        <p:spPr>
          <a:xfrm>
            <a:off x="886764" y="6520053"/>
            <a:ext cx="669290" cy="19367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1100" spc="-5" b="1">
                <a:latin typeface="Calibri"/>
                <a:cs typeface="Calibri"/>
              </a:rPr>
              <a:t>Zadatak_2:</a:t>
            </a:r>
            <a:endParaRPr sz="1100">
              <a:latin typeface="Calibri"/>
              <a:cs typeface="Calibri"/>
            </a:endParaRPr>
          </a:p>
        </p:txBody>
      </p:sp>
      <p:graphicFrame>
        <p:nvGraphicFramePr>
          <p:cNvPr id="8" name="object 8"/>
          <p:cNvGraphicFramePr>
            <a:graphicFrameLocks noGrp="1"/>
          </p:cNvGraphicFramePr>
          <p:nvPr/>
        </p:nvGraphicFramePr>
        <p:xfrm>
          <a:off x="899464" y="6775068"/>
          <a:ext cx="5765165" cy="154686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540764">
                <a:tc>
                  <a:txBody>
                    <a:bodyPr/>
                    <a:lstStyle/>
                    <a:p>
                      <a:pPr marL="69850" marR="269875">
                        <a:lnSpc>
                          <a:spcPct val="101800"/>
                        </a:lnSpc>
                        <a:spcBef>
                          <a:spcPts val="445"/>
                        </a:spcBef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Napiši program koji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za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upisanu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riječ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ispisuje  samo</a:t>
                      </a:r>
                      <a:r>
                        <a:rPr dirty="0" sz="1100" spc="-1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samoglasnike.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5651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a=input("Upiši riječ:)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for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i in</a:t>
                      </a:r>
                      <a:r>
                        <a:rPr dirty="0" sz="1100" spc="-1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a: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511809" marR="1402080" indent="-220979">
                        <a:lnSpc>
                          <a:spcPct val="101800"/>
                        </a:lnSpc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if i in</a:t>
                      </a:r>
                      <a:r>
                        <a:rPr dirty="0" sz="1100" spc="-9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"aeiouAEIOU":  print (i)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0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npr: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Upiši riječ:</a:t>
                      </a:r>
                      <a:r>
                        <a:rPr dirty="0" sz="1100" spc="-1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informatika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b="1">
                          <a:latin typeface="Calibri"/>
                          <a:cs typeface="Calibri"/>
                        </a:rPr>
                        <a:t>i o a i</a:t>
                      </a:r>
                      <a:r>
                        <a:rPr dirty="0" sz="1100" spc="-2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a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5791"/>
            <a:ext cx="70993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>
                <a:latin typeface="Times New Roman"/>
                <a:cs typeface="Times New Roman"/>
              </a:rPr>
              <a:t>Zadatak_3: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138427"/>
          <a:ext cx="5765165" cy="125476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248409">
                <a:tc>
                  <a:txBody>
                    <a:bodyPr/>
                    <a:lstStyle/>
                    <a:p>
                      <a:pPr marL="69850" marR="209550">
                        <a:lnSpc>
                          <a:spcPts val="1380"/>
                        </a:lnSpc>
                        <a:spcBef>
                          <a:spcPts val="540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Stvorimo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niz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točno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određene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duljine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(maksimalno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5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mjesta)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i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unesimo podatke  preko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tipkovnice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9850" marR="92710">
                        <a:lnSpc>
                          <a:spcPts val="1380"/>
                        </a:lnSpc>
                        <a:spcBef>
                          <a:spcPts val="505"/>
                        </a:spcBef>
                      </a:pP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niz=[0]*5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, *5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-koristimo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da bi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smo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listu 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ograničili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na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maxsimalno pet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mjesta za unos 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podataka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u</a:t>
                      </a:r>
                      <a:r>
                        <a:rPr dirty="0" sz="1200" spc="-1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listu.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6858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350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niz=[0]*5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59079" marR="646430" indent="-191135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range(0,5):  niz[i]=int(input("Unesite</a:t>
                      </a:r>
                      <a:r>
                        <a:rPr dirty="0" sz="1200" spc="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broj"))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3380" marR="1677670" indent="-305435">
                        <a:lnSpc>
                          <a:spcPts val="1380"/>
                        </a:lnSpc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7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range(0,5):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print(niz[i])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7" name="object 7"/>
          <p:cNvSpPr txBox="1"/>
          <p:nvPr/>
        </p:nvSpPr>
        <p:spPr>
          <a:xfrm>
            <a:off x="886764" y="2433573"/>
            <a:ext cx="808355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>
                <a:solidFill>
                  <a:srgbClr val="FF0000"/>
                </a:solidFill>
                <a:latin typeface="Times New Roman"/>
                <a:cs typeface="Times New Roman"/>
              </a:rPr>
              <a:t>Pojašnjenje</a:t>
            </a:r>
            <a:r>
              <a:rPr dirty="0" sz="1200" spc="-45">
                <a:solidFill>
                  <a:srgbClr val="FF0000"/>
                </a:solidFill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:</a:t>
            </a:r>
            <a:endParaRPr sz="1200">
              <a:latin typeface="Times New Roman"/>
              <a:cs typeface="Times New Roman"/>
            </a:endParaRPr>
          </a:p>
        </p:txBody>
      </p:sp>
      <p:graphicFrame>
        <p:nvGraphicFramePr>
          <p:cNvPr id="8" name="object 8"/>
          <p:cNvGraphicFramePr>
            <a:graphicFrameLocks noGrp="1"/>
          </p:cNvGraphicFramePr>
          <p:nvPr/>
        </p:nvGraphicFramePr>
        <p:xfrm>
          <a:off x="899464" y="2696209"/>
          <a:ext cx="5765165" cy="96837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962024">
                <a:tc>
                  <a:txBody>
                    <a:bodyPr/>
                    <a:lstStyle/>
                    <a:p>
                      <a:pPr marL="69850">
                        <a:lnSpc>
                          <a:spcPts val="1350"/>
                        </a:lnSpc>
                      </a:pP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niz=[0]*5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60350" marR="644525" indent="-190500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range(0,5): 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niz[i]=int(input("Unesite</a:t>
                      </a:r>
                      <a:r>
                        <a:rPr dirty="0" sz="1200" spc="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broj"))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4650" marR="1675764" indent="-304800">
                        <a:lnSpc>
                          <a:spcPts val="1380"/>
                        </a:lnSpc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7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range(0,5):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print(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niz[i]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440"/>
                        </a:spcBef>
                      </a:pP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–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definiramo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niz za unos 5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elemenata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60350" marR="582930" indent="-229235">
                        <a:lnSpc>
                          <a:spcPts val="1380"/>
                        </a:lnSpc>
                        <a:spcBef>
                          <a:spcPts val="530"/>
                        </a:spcBef>
                        <a:buClr>
                          <a:srgbClr val="000000"/>
                        </a:buClr>
                        <a:buSzPct val="91666"/>
                        <a:buChar char="-"/>
                        <a:tabLst>
                          <a:tab pos="260350" algn="l"/>
                          <a:tab pos="260985" algn="l"/>
                        </a:tabLst>
                      </a:pPr>
                      <a:r>
                        <a:rPr dirty="0" sz="1200" spc="-1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Za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unos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elemenata </a:t>
                      </a:r>
                      <a:r>
                        <a:rPr dirty="0" sz="1200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u niz </a:t>
                      </a:r>
                      <a:r>
                        <a:rPr dirty="0" sz="1200" spc="-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moramo  definirati varijablu</a:t>
                      </a:r>
                      <a:r>
                        <a:rPr dirty="0" sz="1200" spc="5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 b="1">
                          <a:solidFill>
                            <a:srgbClr val="006FC0"/>
                          </a:solidFill>
                          <a:latin typeface="Times New Roman"/>
                          <a:cs typeface="Times New Roman"/>
                        </a:rPr>
                        <a:t>niz[i].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60350" indent="-229235">
                        <a:lnSpc>
                          <a:spcPct val="100000"/>
                        </a:lnSpc>
                        <a:spcBef>
                          <a:spcPts val="409"/>
                        </a:spcBef>
                        <a:buClr>
                          <a:srgbClr val="000000"/>
                        </a:buClr>
                        <a:buSzPct val="91666"/>
                        <a:buChar char="-"/>
                        <a:tabLst>
                          <a:tab pos="260350" algn="l"/>
                          <a:tab pos="260985" algn="l"/>
                        </a:tabLst>
                      </a:pP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Ispis 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svih </a:t>
                      </a:r>
                      <a:r>
                        <a:rPr dirty="0" sz="1200" spc="-5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elemenata</a:t>
                      </a:r>
                      <a:r>
                        <a:rPr dirty="0" sz="1200">
                          <a:solidFill>
                            <a:srgbClr val="00AF50"/>
                          </a:solidFill>
                          <a:latin typeface="Times New Roman"/>
                          <a:cs typeface="Times New Roman"/>
                        </a:rPr>
                        <a:t> niza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5588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9" name="object 9"/>
          <p:cNvSpPr txBox="1"/>
          <p:nvPr/>
        </p:nvSpPr>
        <p:spPr>
          <a:xfrm>
            <a:off x="886764" y="3915282"/>
            <a:ext cx="65405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Zadatak_4:</a:t>
            </a:r>
            <a:endParaRPr sz="1100">
              <a:latin typeface="Calibri"/>
              <a:cs typeface="Calibri"/>
            </a:endParaRPr>
          </a:p>
        </p:txBody>
      </p:sp>
      <p:graphicFrame>
        <p:nvGraphicFramePr>
          <p:cNvPr id="10" name="object 10"/>
          <p:cNvGraphicFramePr>
            <a:graphicFrameLocks noGrp="1"/>
          </p:cNvGraphicFramePr>
          <p:nvPr/>
        </p:nvGraphicFramePr>
        <p:xfrm>
          <a:off x="899464" y="4208398"/>
          <a:ext cx="5765165" cy="229108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228472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11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endParaRPr sz="1250">
                        <a:latin typeface="Times New Roman"/>
                        <a:cs typeface="Times New Roman"/>
                      </a:endParaRPr>
                    </a:p>
                    <a:p>
                      <a:pPr marL="69850" marR="107950">
                        <a:lnSpc>
                          <a:spcPct val="101400"/>
                        </a:lnSpc>
                        <a:spcBef>
                          <a:spcPts val="5"/>
                        </a:spcBef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Kreirajmo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niz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od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maksimalno 10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elemenata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koji 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će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se sam popuniti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i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zbrojite sve parne članove  niza.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45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</a:pPr>
                      <a:r>
                        <a:rPr dirty="0" sz="1100">
                          <a:latin typeface="Calibri"/>
                          <a:cs typeface="Calibri"/>
                        </a:rPr>
                        <a:t>Ispravite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pogreške </a:t>
                      </a:r>
                      <a:r>
                        <a:rPr dirty="0" sz="1100">
                          <a:latin typeface="Calibri"/>
                          <a:cs typeface="Calibri"/>
                        </a:rPr>
                        <a:t>u</a:t>
                      </a:r>
                      <a:r>
                        <a:rPr dirty="0" sz="1100" spc="-25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>
                          <a:latin typeface="Calibri"/>
                          <a:cs typeface="Calibri"/>
                        </a:rPr>
                        <a:t>programu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 marR="2122170">
                        <a:lnSpc>
                          <a:spcPts val="1380"/>
                        </a:lnSpc>
                        <a:spcBef>
                          <a:spcPts val="35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ni</a:t>
                      </a:r>
                      <a:r>
                        <a:rPr dirty="0" sz="1200" spc="5"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=</a:t>
                      </a:r>
                      <a:r>
                        <a:rPr dirty="0" sz="1200" spc="5">
                          <a:latin typeface="Times New Roman"/>
                          <a:cs typeface="Times New Roman"/>
                        </a:rPr>
                        <a:t>[</a:t>
                      </a:r>
                      <a:r>
                        <a:rPr dirty="0" sz="1200" spc="-15"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dirty="0" sz="1200" spc="5">
                          <a:latin typeface="Times New Roman"/>
                          <a:cs typeface="Times New Roman"/>
                        </a:rPr>
                        <a:t>]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*10 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zbroj=0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 marR="870585">
                        <a:lnSpc>
                          <a:spcPts val="1380"/>
                        </a:lnSpc>
                      </a:pP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#automatsko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popunjavanje</a:t>
                      </a:r>
                      <a:r>
                        <a:rPr dirty="0" sz="1200" spc="-4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niza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2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range(0,10):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259079">
                        <a:lnSpc>
                          <a:spcPts val="1315"/>
                        </a:lnSpc>
                      </a:pP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niz[i]=niz[i]+1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 marR="1073150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#zbroj </a:t>
                      </a: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parnih brojeva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u</a:t>
                      </a:r>
                      <a:r>
                        <a:rPr dirty="0" sz="1200" spc="-2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nizu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2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range(0,10):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525780" marR="1178560" indent="-190500">
                        <a:lnSpc>
                          <a:spcPts val="1380"/>
                        </a:lnSpc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if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niz[i]%2==0: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zbroj=zbroj</a:t>
                      </a:r>
                      <a:r>
                        <a:rPr dirty="0" sz="1200" spc="-8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+niz[i]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315"/>
                        </a:lnSpc>
                      </a:pPr>
                      <a:r>
                        <a:rPr dirty="0" sz="1200" spc="-5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#ispis </a:t>
                      </a:r>
                      <a:r>
                        <a:rPr dirty="0" sz="1200">
                          <a:solidFill>
                            <a:srgbClr val="FF0000"/>
                          </a:solidFill>
                          <a:latin typeface="Times New Roman"/>
                          <a:cs typeface="Times New Roman"/>
                        </a:rPr>
                        <a:t>niza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373380" marR="1600835" indent="-305435">
                        <a:lnSpc>
                          <a:spcPts val="1380"/>
                        </a:lnSpc>
                        <a:spcBef>
                          <a:spcPts val="65"/>
                        </a:spcBef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for i in</a:t>
                      </a:r>
                      <a:r>
                        <a:rPr dirty="0" sz="1200" spc="-65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range(0,10):  </a:t>
                      </a:r>
                      <a:r>
                        <a:rPr dirty="0" sz="1200">
                          <a:latin typeface="Times New Roman"/>
                          <a:cs typeface="Times New Roman"/>
                        </a:rPr>
                        <a:t>print(niz[i])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200">
                          <a:latin typeface="Times New Roman"/>
                          <a:cs typeface="Times New Roman"/>
                        </a:rPr>
                        <a:t>print(" zbroj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parnih</a:t>
                      </a:r>
                      <a:r>
                        <a:rPr dirty="0" sz="1200" spc="-20"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dirty="0" sz="1200" spc="-5">
                          <a:latin typeface="Times New Roman"/>
                          <a:cs typeface="Times New Roman"/>
                        </a:rPr>
                        <a:t>brojeva",zbroj)</a:t>
                      </a:r>
                      <a:endParaRPr sz="12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4445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901700"/>
            <a:ext cx="3891279" cy="79121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>
                <a:latin typeface="Arial Black"/>
                <a:cs typeface="Arial Black"/>
              </a:rPr>
              <a:t>Primjeri</a:t>
            </a:r>
            <a:r>
              <a:rPr dirty="0" sz="1200" spc="-15">
                <a:latin typeface="Arial Black"/>
                <a:cs typeface="Arial Black"/>
              </a:rPr>
              <a:t> </a:t>
            </a:r>
            <a:r>
              <a:rPr dirty="0" sz="1200" spc="-5">
                <a:latin typeface="Arial Black"/>
                <a:cs typeface="Arial Black"/>
              </a:rPr>
              <a:t>zadataka:</a:t>
            </a:r>
            <a:endParaRPr sz="1200">
              <a:latin typeface="Arial Black"/>
              <a:cs typeface="Arial Black"/>
            </a:endParaRPr>
          </a:p>
          <a:p>
            <a:pPr marL="12700">
              <a:lnSpc>
                <a:spcPct val="100000"/>
              </a:lnSpc>
              <a:spcBef>
                <a:spcPts val="875"/>
              </a:spcBef>
            </a:pPr>
            <a:r>
              <a:rPr dirty="0" sz="1200" spc="-5" b="1">
                <a:latin typeface="Calibri"/>
                <a:cs typeface="Calibri"/>
              </a:rPr>
              <a:t>Primjer_1:</a:t>
            </a:r>
            <a:endParaRPr sz="12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200" spc="-5" b="1">
                <a:latin typeface="Calibri"/>
                <a:cs typeface="Calibri"/>
              </a:rPr>
              <a:t>Unesite </a:t>
            </a:r>
            <a:r>
              <a:rPr dirty="0" sz="1200" b="1">
                <a:latin typeface="Calibri"/>
                <a:cs typeface="Calibri"/>
              </a:rPr>
              <a:t>6 </a:t>
            </a:r>
            <a:r>
              <a:rPr dirty="0" sz="1200" spc="-5" b="1">
                <a:latin typeface="Calibri"/>
                <a:cs typeface="Calibri"/>
              </a:rPr>
              <a:t>elemenata </a:t>
            </a:r>
            <a:r>
              <a:rPr dirty="0" sz="1200" b="1">
                <a:latin typeface="Calibri"/>
                <a:cs typeface="Calibri"/>
              </a:rPr>
              <a:t>u </a:t>
            </a:r>
            <a:r>
              <a:rPr dirty="0" sz="1200" spc="-5" b="1">
                <a:latin typeface="Calibri"/>
                <a:cs typeface="Calibri"/>
              </a:rPr>
              <a:t>listu </a:t>
            </a:r>
            <a:r>
              <a:rPr dirty="0" sz="1200" b="1">
                <a:latin typeface="Calibri"/>
                <a:cs typeface="Calibri"/>
              </a:rPr>
              <a:t>i </a:t>
            </a:r>
            <a:r>
              <a:rPr dirty="0" sz="1200" spc="-5" b="1">
                <a:latin typeface="Calibri"/>
                <a:cs typeface="Calibri"/>
              </a:rPr>
              <a:t>ispišite </a:t>
            </a:r>
            <a:r>
              <a:rPr dirty="0" sz="1200" b="1">
                <a:latin typeface="Calibri"/>
                <a:cs typeface="Calibri"/>
              </a:rPr>
              <a:t>sve </a:t>
            </a:r>
            <a:r>
              <a:rPr dirty="0" sz="1200" spc="-5" b="1">
                <a:latin typeface="Calibri"/>
                <a:cs typeface="Calibri"/>
              </a:rPr>
              <a:t>parne brojeve </a:t>
            </a:r>
            <a:r>
              <a:rPr dirty="0" sz="1200" b="1">
                <a:latin typeface="Calibri"/>
                <a:cs typeface="Calibri"/>
              </a:rPr>
              <a:t>u</a:t>
            </a:r>
            <a:r>
              <a:rPr dirty="0" sz="1200" spc="60" b="1">
                <a:latin typeface="Calibri"/>
                <a:cs typeface="Calibri"/>
              </a:rPr>
              <a:t> </a:t>
            </a:r>
            <a:r>
              <a:rPr dirty="0" sz="1200" spc="-5" b="1">
                <a:latin typeface="Calibri"/>
                <a:cs typeface="Calibri"/>
              </a:rPr>
              <a:t>listi.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792477"/>
          <a:ext cx="5765165" cy="14998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493519">
                <a:tc>
                  <a:txBody>
                    <a:bodyPr/>
                    <a:lstStyle/>
                    <a:p>
                      <a:pPr marL="69850">
                        <a:lnSpc>
                          <a:spcPts val="1405"/>
                        </a:lnSpc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niz=[0]*6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#deklaracija</a:t>
                      </a:r>
                      <a:r>
                        <a:rPr dirty="0" sz="1200" spc="-10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niza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 marR="1455420">
                        <a:lnSpc>
                          <a:spcPct val="101699"/>
                        </a:lnSpc>
                      </a:pP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#unos </a:t>
                      </a:r>
                      <a:r>
                        <a:rPr dirty="0" sz="1200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podataka u</a:t>
                      </a:r>
                      <a:r>
                        <a:rPr dirty="0" sz="1200" spc="-8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niz 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for i in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range</a:t>
                      </a:r>
                      <a:r>
                        <a:rPr dirty="0" sz="1200" spc="-5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(0,6):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208279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niz[i]=int(input("unesite broj: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"</a:t>
                      </a:r>
                      <a:r>
                        <a:rPr dirty="0" sz="1200" spc="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))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250">
                        <a:latin typeface="Times New Roman"/>
                        <a:cs typeface="Times New Roman"/>
                      </a:endParaRPr>
                    </a:p>
                    <a:p>
                      <a:pPr marL="208279" marR="1513840" indent="-139065">
                        <a:lnSpc>
                          <a:spcPct val="101699"/>
                        </a:lnSpc>
                        <a:spcBef>
                          <a:spcPts val="5"/>
                        </a:spcBef>
                      </a:pPr>
                      <a:r>
                        <a:rPr dirty="0" sz="1200" b="1">
                          <a:latin typeface="Calibri"/>
                          <a:cs typeface="Calibri"/>
                        </a:rPr>
                        <a:t>for i in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range</a:t>
                      </a:r>
                      <a:r>
                        <a:rPr dirty="0" sz="1200" spc="-6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(1,6,2): 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if</a:t>
                      </a:r>
                      <a:r>
                        <a:rPr dirty="0" sz="1200" spc="-2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niz[i]%2==0: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312420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print(niz[i])</a:t>
                      </a:r>
                      <a:endParaRPr sz="12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290"/>
                        </a:lnSpc>
                      </a:pPr>
                      <a:r>
                        <a:rPr dirty="0" sz="11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Zadaci </a:t>
                      </a:r>
                      <a:r>
                        <a:rPr dirty="0" sz="1100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za </a:t>
                      </a:r>
                      <a:r>
                        <a:rPr dirty="0" sz="11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vježbu</a:t>
                      </a:r>
                      <a:r>
                        <a:rPr dirty="0" sz="1100" spc="-1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: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endParaRPr sz="1150">
                        <a:latin typeface="Times New Roman"/>
                        <a:cs typeface="Times New Roman"/>
                      </a:endParaRPr>
                    </a:p>
                    <a:p>
                      <a:pPr marL="525780" indent="-229235">
                        <a:lnSpc>
                          <a:spcPct val="100000"/>
                        </a:lnSpc>
                        <a:buAutoNum type="alphaLcParenR"/>
                        <a:tabLst>
                          <a:tab pos="526415" algn="l"/>
                        </a:tabLst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Preuredite program tako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da se</a:t>
                      </a:r>
                      <a:r>
                        <a:rPr dirty="0" sz="1100" spc="-2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ispišu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52578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svi neparni brojevi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u</a:t>
                      </a:r>
                      <a:r>
                        <a:rPr dirty="0" sz="1100" spc="1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nizu.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525780" indent="-229235">
                        <a:lnSpc>
                          <a:spcPct val="100000"/>
                        </a:lnSpc>
                        <a:spcBef>
                          <a:spcPts val="25"/>
                        </a:spcBef>
                        <a:buAutoNum type="alphaLcParenR" startAt="2"/>
                        <a:tabLst>
                          <a:tab pos="526415" algn="l"/>
                        </a:tabLst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Ispišite sve brojeve niza djeljive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sa</a:t>
                      </a:r>
                      <a:r>
                        <a:rPr dirty="0" sz="1100" spc="-1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3.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525780" indent="-229235">
                        <a:lnSpc>
                          <a:spcPct val="100000"/>
                        </a:lnSpc>
                        <a:spcBef>
                          <a:spcPts val="25"/>
                        </a:spcBef>
                        <a:buAutoNum type="alphaLcParenR" startAt="2"/>
                        <a:tabLst>
                          <a:tab pos="526415" algn="l"/>
                        </a:tabLst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Ispišite sve brojeve djeljive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sa 3 i</a:t>
                      </a:r>
                      <a:r>
                        <a:rPr dirty="0" sz="1100" spc="-3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4.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525780" indent="-229235">
                        <a:lnSpc>
                          <a:spcPct val="100000"/>
                        </a:lnSpc>
                        <a:spcBef>
                          <a:spcPts val="25"/>
                        </a:spcBef>
                        <a:buAutoNum type="alphaLcParenR" startAt="2"/>
                        <a:tabLst>
                          <a:tab pos="526415" algn="l"/>
                        </a:tabLst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Ispišite sve brojeve djeljive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sa 3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ili</a:t>
                      </a:r>
                      <a:r>
                        <a:rPr dirty="0" sz="1100" spc="-3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4.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7" name="object 7"/>
          <p:cNvSpPr txBox="1"/>
          <p:nvPr/>
        </p:nvSpPr>
        <p:spPr>
          <a:xfrm>
            <a:off x="886764" y="3560190"/>
            <a:ext cx="517017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Primjer_2: </a:t>
            </a:r>
            <a:r>
              <a:rPr dirty="0" sz="1200" b="1">
                <a:latin typeface="Calibri"/>
                <a:cs typeface="Calibri"/>
              </a:rPr>
              <a:t>Ispis i </a:t>
            </a:r>
            <a:r>
              <a:rPr dirty="0" sz="1200" spc="-5" b="1">
                <a:latin typeface="Calibri"/>
                <a:cs typeface="Calibri"/>
              </a:rPr>
              <a:t>unos podataka </a:t>
            </a:r>
            <a:r>
              <a:rPr dirty="0" sz="1200" b="1">
                <a:latin typeface="Calibri"/>
                <a:cs typeface="Calibri"/>
              </a:rPr>
              <a:t>iz </a:t>
            </a:r>
            <a:r>
              <a:rPr dirty="0" sz="1200" spc="-5" b="1">
                <a:latin typeface="Calibri"/>
                <a:cs typeface="Calibri"/>
              </a:rPr>
              <a:t>liste </a:t>
            </a:r>
            <a:r>
              <a:rPr dirty="0" sz="1200" b="1">
                <a:latin typeface="Calibri"/>
                <a:cs typeface="Calibri"/>
              </a:rPr>
              <a:t>u novu </a:t>
            </a:r>
            <a:r>
              <a:rPr dirty="0" sz="1200" spc="-5" b="1">
                <a:latin typeface="Calibri"/>
                <a:cs typeface="Calibri"/>
              </a:rPr>
              <a:t>listu </a:t>
            </a:r>
            <a:r>
              <a:rPr dirty="0" sz="1200" b="1">
                <a:latin typeface="Calibri"/>
                <a:cs typeface="Calibri"/>
              </a:rPr>
              <a:t>, </a:t>
            </a:r>
            <a:r>
              <a:rPr dirty="0" sz="1200" spc="-5" b="1">
                <a:latin typeface="Calibri"/>
                <a:cs typeface="Calibri"/>
              </a:rPr>
              <a:t>korištenjem funkcije</a:t>
            </a:r>
            <a:r>
              <a:rPr dirty="0" sz="1200" spc="65" b="1">
                <a:latin typeface="Calibri"/>
                <a:cs typeface="Calibri"/>
              </a:rPr>
              <a:t> </a:t>
            </a:r>
            <a:r>
              <a:rPr dirty="0" sz="1200" spc="-5" b="1">
                <a:solidFill>
                  <a:srgbClr val="FF0000"/>
                </a:solidFill>
                <a:latin typeface="Calibri"/>
                <a:cs typeface="Calibri"/>
              </a:rPr>
              <a:t>append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8" name="object 8"/>
          <p:cNvGraphicFramePr>
            <a:graphicFrameLocks noGrp="1"/>
          </p:cNvGraphicFramePr>
          <p:nvPr/>
        </p:nvGraphicFramePr>
        <p:xfrm>
          <a:off x="899464" y="3868546"/>
          <a:ext cx="5765165" cy="112966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947670"/>
                <a:gridCol w="2807970"/>
              </a:tblGrid>
              <a:tr h="1123188">
                <a:tc>
                  <a:txBody>
                    <a:bodyPr/>
                    <a:lstStyle/>
                    <a:p>
                      <a:pPr marL="69850">
                        <a:lnSpc>
                          <a:spcPts val="1405"/>
                        </a:lnSpc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lista=[3,6,9,12,15]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519430" marR="62230" indent="-449580">
                        <a:lnSpc>
                          <a:spcPct val="101699"/>
                        </a:lnSpc>
                      </a:pPr>
                      <a:r>
                        <a:rPr dirty="0" sz="1200" b="1">
                          <a:latin typeface="Calibri"/>
                          <a:cs typeface="Calibri"/>
                        </a:rPr>
                        <a:t>for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index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in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range(len(lista)):  print("lista[",index,"]==",lista[index])</a:t>
                      </a:r>
                      <a:endParaRPr sz="12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9850">
                        <a:lnSpc>
                          <a:spcPts val="1405"/>
                        </a:lnSpc>
                      </a:pP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Uređeni ispis </a:t>
                      </a:r>
                      <a:r>
                        <a:rPr dirty="0" sz="1200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podataka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iz</a:t>
                      </a:r>
                      <a:r>
                        <a:rPr dirty="0" sz="1200" spc="-1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liste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lista[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0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]==</a:t>
                      </a:r>
                      <a:r>
                        <a:rPr dirty="0" sz="1200" spc="-7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3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lista[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1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]==</a:t>
                      </a:r>
                      <a:r>
                        <a:rPr dirty="0" sz="1200" spc="-7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6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lista[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2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]==</a:t>
                      </a:r>
                      <a:r>
                        <a:rPr dirty="0" sz="1200" spc="-7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9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lista[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3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]==</a:t>
                      </a:r>
                      <a:r>
                        <a:rPr dirty="0" sz="1200" spc="-7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12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lista[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4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]==</a:t>
                      </a:r>
                      <a:r>
                        <a:rPr dirty="0" sz="1200" spc="-7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15</a:t>
                      </a:r>
                      <a:endParaRPr sz="12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9" name="object 9"/>
          <p:cNvSpPr txBox="1"/>
          <p:nvPr/>
        </p:nvSpPr>
        <p:spPr>
          <a:xfrm>
            <a:off x="886764" y="5264022"/>
            <a:ext cx="80518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b="1">
                <a:latin typeface="Calibri"/>
                <a:cs typeface="Calibri"/>
              </a:rPr>
              <a:t>Zadatak:_1</a:t>
            </a:r>
            <a:r>
              <a:rPr dirty="0" sz="1200" spc="-70" b="1">
                <a:latin typeface="Calibri"/>
                <a:cs typeface="Calibri"/>
              </a:rPr>
              <a:t> </a:t>
            </a:r>
            <a:r>
              <a:rPr dirty="0" sz="1200" b="1">
                <a:latin typeface="Calibri"/>
                <a:cs typeface="Calibri"/>
              </a:rPr>
              <a:t>: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10" name="object 10"/>
          <p:cNvGraphicFramePr>
            <a:graphicFrameLocks noGrp="1"/>
          </p:cNvGraphicFramePr>
          <p:nvPr/>
        </p:nvGraphicFramePr>
        <p:xfrm>
          <a:off x="899464" y="5572378"/>
          <a:ext cx="5765165" cy="150177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1495298">
                <a:tc>
                  <a:txBody>
                    <a:bodyPr/>
                    <a:lstStyle/>
                    <a:p>
                      <a:pPr marL="69850">
                        <a:lnSpc>
                          <a:spcPts val="1405"/>
                        </a:lnSpc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lista=[3,6,9,12,15]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 marR="1972945">
                        <a:lnSpc>
                          <a:spcPts val="1470"/>
                        </a:lnSpc>
                        <a:spcBef>
                          <a:spcPts val="45"/>
                        </a:spcBef>
                      </a:pPr>
                      <a:r>
                        <a:rPr dirty="0" sz="1200" b="1">
                          <a:latin typeface="Calibri"/>
                          <a:cs typeface="Calibri"/>
                        </a:rPr>
                        <a:t>nov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a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_</a:t>
                      </a:r>
                      <a:r>
                        <a:rPr dirty="0" sz="1200" spc="5" b="1">
                          <a:latin typeface="Calibri"/>
                          <a:cs typeface="Calibri"/>
                        </a:rPr>
                        <a:t>l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ist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a=[] 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for i in</a:t>
                      </a:r>
                      <a:r>
                        <a:rPr dirty="0" sz="1200" spc="-6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lista: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347345" marR="1221105" indent="-139065">
                        <a:lnSpc>
                          <a:spcPts val="1460"/>
                        </a:lnSpc>
                        <a:spcBef>
                          <a:spcPts val="10"/>
                        </a:spcBef>
                      </a:pPr>
                      <a:r>
                        <a:rPr dirty="0" sz="1200" b="1">
                          <a:latin typeface="Calibri"/>
                          <a:cs typeface="Calibri"/>
                        </a:rPr>
                        <a:t>if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i%2==0:  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n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ov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a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_</a:t>
                      </a:r>
                      <a:r>
                        <a:rPr dirty="0" sz="1200" spc="5" b="1">
                          <a:latin typeface="Calibri"/>
                          <a:cs typeface="Calibri"/>
                        </a:rPr>
                        <a:t>l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i</a:t>
                      </a:r>
                      <a:r>
                        <a:rPr dirty="0" sz="1200" spc="-15" b="1">
                          <a:latin typeface="Calibri"/>
                          <a:cs typeface="Calibri"/>
                        </a:rPr>
                        <a:t>s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ta.app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e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nd(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i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)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"/>
                        </a:spcBef>
                      </a:pPr>
                      <a:endParaRPr sz="1250">
                        <a:latin typeface="Times New Roman"/>
                        <a:cs typeface="Times New Roman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print(nova_lista)</a:t>
                      </a:r>
                      <a:endParaRPr sz="12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405"/>
                        </a:lnSpc>
                      </a:pPr>
                      <a:r>
                        <a:rPr dirty="0" sz="1200" b="1">
                          <a:latin typeface="Calibri"/>
                          <a:cs typeface="Calibri"/>
                        </a:rPr>
                        <a:t>Ispis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parnih brojeva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iz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liste (lista)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i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 njihovo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spremanje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u novu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listu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(nova_lista)</a:t>
                      </a:r>
                      <a:endParaRPr sz="12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8840"/>
            <a:ext cx="727710" cy="208279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Zadatak_2:</a:t>
            </a:r>
            <a:endParaRPr sz="1200">
              <a:latin typeface="Calibri"/>
              <a:cs typeface="Calibri"/>
            </a:endParaRPr>
          </a:p>
        </p:txBody>
      </p:sp>
      <p:graphicFrame>
        <p:nvGraphicFramePr>
          <p:cNvPr id="6" name="object 6"/>
          <p:cNvGraphicFramePr>
            <a:graphicFrameLocks noGrp="1"/>
          </p:cNvGraphicFramePr>
          <p:nvPr/>
        </p:nvGraphicFramePr>
        <p:xfrm>
          <a:off x="899464" y="1187195"/>
          <a:ext cx="5765165" cy="29908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877820"/>
                <a:gridCol w="2877820"/>
              </a:tblGrid>
              <a:tr h="2984626">
                <a:tc>
                  <a:txBody>
                    <a:bodyPr/>
                    <a:lstStyle/>
                    <a:p>
                      <a:pPr marL="69850">
                        <a:lnSpc>
                          <a:spcPts val="1405"/>
                        </a:lnSpc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lista=[]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200" b="1">
                          <a:latin typeface="Calibri"/>
                          <a:cs typeface="Calibri"/>
                        </a:rPr>
                        <a:t>broj=1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while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broj&gt;0: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243840" marR="705485">
                        <a:lnSpc>
                          <a:spcPct val="101699"/>
                        </a:lnSpc>
                        <a:spcBef>
                          <a:spcPts val="1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broj=int(input("Unesi broj: "))  lista.append(broj)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lista.sort()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250">
                        <a:latin typeface="Times New Roman"/>
                        <a:cs typeface="Times New Roman"/>
                      </a:endParaRPr>
                    </a:p>
                    <a:p>
                      <a:pPr marL="69850" marR="1629410">
                        <a:lnSpc>
                          <a:spcPct val="101699"/>
                        </a:lnSpc>
                        <a:spcBef>
                          <a:spcPts val="5"/>
                        </a:spcBef>
                      </a:pPr>
                      <a:r>
                        <a:rPr dirty="0" sz="1200" b="1">
                          <a:latin typeface="Calibri"/>
                          <a:cs typeface="Calibri"/>
                        </a:rPr>
                        <a:t>p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a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rni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,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n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e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p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a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r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n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i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=[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]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,[]  for br in</a:t>
                      </a:r>
                      <a:r>
                        <a:rPr dirty="0" sz="1200" spc="-3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lista: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347345" marR="1442720" indent="-139065">
                        <a:lnSpc>
                          <a:spcPct val="101699"/>
                        </a:lnSpc>
                      </a:pPr>
                      <a:r>
                        <a:rPr dirty="0" sz="1200" b="1">
                          <a:latin typeface="Calibri"/>
                          <a:cs typeface="Calibri"/>
                        </a:rPr>
                        <a:t>if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br%2==0: 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p</a:t>
                      </a:r>
                      <a:r>
                        <a:rPr dirty="0" sz="1200" spc="-20" b="1">
                          <a:latin typeface="Calibri"/>
                          <a:cs typeface="Calibri"/>
                        </a:rPr>
                        <a:t>a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rn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i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.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a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pp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e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nd(</a:t>
                      </a:r>
                      <a:r>
                        <a:rPr dirty="0" sz="1200" spc="-15" b="1">
                          <a:latin typeface="Calibri"/>
                          <a:cs typeface="Calibri"/>
                        </a:rPr>
                        <a:t>b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r)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208279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else: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34734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neparni.append(br)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 marR="1010285">
                        <a:lnSpc>
                          <a:spcPct val="101699"/>
                        </a:lnSpc>
                        <a:spcBef>
                          <a:spcPts val="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print("lista: ",lista)  print("Parni brojevi:</a:t>
                      </a:r>
                      <a:r>
                        <a:rPr dirty="0" sz="1200" spc="-2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",parni)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9850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print("Neparni brojevi:</a:t>
                      </a:r>
                      <a:r>
                        <a:rPr dirty="0" sz="1200" spc="2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",neparni)</a:t>
                      </a:r>
                      <a:endParaRPr sz="12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ts val="1405"/>
                        </a:lnSpc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Kreirat ćemo praznu listu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u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koju</a:t>
                      </a:r>
                      <a:r>
                        <a:rPr dirty="0" sz="1200" spc="2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ćemo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0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unositi brojeve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sve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dotle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dok je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broj</a:t>
                      </a:r>
                      <a:r>
                        <a:rPr dirty="0" sz="1200" spc="-1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10" b="1">
                          <a:latin typeface="Calibri"/>
                          <a:cs typeface="Calibri"/>
                        </a:rPr>
                        <a:t>veći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r>
                        <a:rPr dirty="0" sz="1200" b="1">
                          <a:latin typeface="Calibri"/>
                          <a:cs typeface="Calibri"/>
                        </a:rPr>
                        <a:t>od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0.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Kada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unesemo negativan broj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prestat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  <a:spcBef>
                          <a:spcPts val="35"/>
                        </a:spcBef>
                      </a:pPr>
                      <a:r>
                        <a:rPr dirty="0" sz="1200" spc="-5" b="1">
                          <a:latin typeface="Calibri"/>
                          <a:cs typeface="Calibri"/>
                        </a:rPr>
                        <a:t>ćemo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s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unosom 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i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kreirat ćemo dvije</a:t>
                      </a:r>
                      <a:r>
                        <a:rPr dirty="0" sz="120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latin typeface="Calibri"/>
                          <a:cs typeface="Calibri"/>
                        </a:rPr>
                        <a:t>liste: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525780" indent="-229235">
                        <a:lnSpc>
                          <a:spcPct val="100000"/>
                        </a:lnSpc>
                        <a:spcBef>
                          <a:spcPts val="25"/>
                        </a:spcBef>
                        <a:buAutoNum type="arabicParenR"/>
                        <a:tabLst>
                          <a:tab pos="526415" algn="l"/>
                        </a:tabLst>
                      </a:pPr>
                      <a:r>
                        <a:rPr dirty="0" sz="1200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za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parne</a:t>
                      </a:r>
                      <a:r>
                        <a:rPr dirty="0" sz="1200" spc="-10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brojeve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525780" indent="-229235">
                        <a:lnSpc>
                          <a:spcPct val="100000"/>
                        </a:lnSpc>
                        <a:spcBef>
                          <a:spcPts val="25"/>
                        </a:spcBef>
                        <a:buClr>
                          <a:srgbClr val="000000"/>
                        </a:buClr>
                        <a:buAutoNum type="arabicParenR"/>
                        <a:tabLst>
                          <a:tab pos="526415" algn="l"/>
                        </a:tabLst>
                      </a:pPr>
                      <a:r>
                        <a:rPr dirty="0" sz="1200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za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neparne</a:t>
                      </a:r>
                      <a:r>
                        <a:rPr dirty="0" sz="1200" spc="-1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brojeve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50"/>
                        </a:spcBef>
                      </a:pPr>
                      <a:endParaRPr sz="1250">
                        <a:latin typeface="Times New Roman"/>
                        <a:cs typeface="Times New Roman"/>
                      </a:endParaRPr>
                    </a:p>
                    <a:p>
                      <a:pPr marL="67945">
                        <a:lnSpc>
                          <a:spcPct val="100000"/>
                        </a:lnSpc>
                      </a:pPr>
                      <a:r>
                        <a:rPr dirty="0" sz="1200" spc="-5" b="1">
                          <a:solidFill>
                            <a:srgbClr val="FF0000"/>
                          </a:solidFill>
                          <a:latin typeface="Calibri"/>
                          <a:cs typeface="Calibri"/>
                        </a:rPr>
                        <a:t>Zadaci:</a:t>
                      </a:r>
                      <a:endParaRPr sz="1200">
                        <a:latin typeface="Calibri"/>
                        <a:cs typeface="Calibri"/>
                      </a:endParaRPr>
                    </a:p>
                    <a:p>
                      <a:pPr marL="525780" marR="190500" indent="-228600">
                        <a:lnSpc>
                          <a:spcPct val="101800"/>
                        </a:lnSpc>
                        <a:spcBef>
                          <a:spcPts val="5"/>
                        </a:spcBef>
                        <a:buAutoNum type="alphaLcParenR"/>
                        <a:tabLst>
                          <a:tab pos="526415" algn="l"/>
                        </a:tabLst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Ispišite sve brojeve niza djeljive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sa 3 i 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rezultat pohranite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u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novu</a:t>
                      </a:r>
                      <a:r>
                        <a:rPr dirty="0" sz="1100" spc="-15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listu.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525780" marR="281940" indent="-228600">
                        <a:lnSpc>
                          <a:spcPct val="100899"/>
                        </a:lnSpc>
                        <a:spcBef>
                          <a:spcPts val="10"/>
                        </a:spcBef>
                        <a:buAutoNum type="alphaLcParenR"/>
                        <a:tabLst>
                          <a:tab pos="526415" algn="l"/>
                        </a:tabLst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Ispišite sve brojeve djeljive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sa 3 i 4.i 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rezultat pohranite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u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novu</a:t>
                      </a:r>
                      <a:r>
                        <a:rPr dirty="0" sz="1100" spc="-1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listu</a:t>
                      </a:r>
                      <a:endParaRPr sz="1100">
                        <a:latin typeface="Calibri"/>
                        <a:cs typeface="Calibri"/>
                      </a:endParaRPr>
                    </a:p>
                    <a:p>
                      <a:pPr marL="525780" marR="181610" indent="-228600">
                        <a:lnSpc>
                          <a:spcPts val="1350"/>
                        </a:lnSpc>
                        <a:spcBef>
                          <a:spcPts val="45"/>
                        </a:spcBef>
                        <a:buAutoNum type="alphaLcParenR"/>
                        <a:tabLst>
                          <a:tab pos="526415" algn="l"/>
                        </a:tabLst>
                      </a:pPr>
                      <a:r>
                        <a:rPr dirty="0" sz="1100" spc="-5" b="1">
                          <a:latin typeface="Calibri"/>
                          <a:cs typeface="Calibri"/>
                        </a:rPr>
                        <a:t>Ispišite sve brojeve djeljive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sa 3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ili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4. i 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rezultat pohranite </a:t>
                      </a:r>
                      <a:r>
                        <a:rPr dirty="0" sz="1100" b="1">
                          <a:latin typeface="Calibri"/>
                          <a:cs typeface="Calibri"/>
                        </a:rPr>
                        <a:t>u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novu</a:t>
                      </a:r>
                      <a:r>
                        <a:rPr dirty="0" sz="1100" spc="-10" b="1">
                          <a:latin typeface="Calibri"/>
                          <a:cs typeface="Calibri"/>
                        </a:rPr>
                        <a:t> </a:t>
                      </a:r>
                      <a:r>
                        <a:rPr dirty="0" sz="1100" spc="-5" b="1">
                          <a:latin typeface="Calibri"/>
                          <a:cs typeface="Calibri"/>
                        </a:rPr>
                        <a:t>listu</a:t>
                      </a:r>
                      <a:endParaRPr sz="1100">
                        <a:latin typeface="Calibri"/>
                        <a:cs typeface="Calibri"/>
                      </a:endParaRPr>
                    </a:p>
                  </a:txBody>
                  <a:tcPr marL="0" marR="0" marB="0" marT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86764" y="436880"/>
            <a:ext cx="2018664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Osnove programskog jezika</a:t>
            </a:r>
            <a:r>
              <a:rPr dirty="0" sz="1100" spc="-2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Python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182419" y="436880"/>
            <a:ext cx="149098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5">
                <a:latin typeface="Calibri"/>
                <a:cs typeface="Calibri"/>
              </a:rPr>
              <a:t>materijali za sedmi</a:t>
            </a:r>
            <a:r>
              <a:rPr dirty="0" sz="1100" spc="1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razred</a:t>
            </a:r>
            <a:endParaRPr sz="1100">
              <a:latin typeface="Calibri"/>
              <a:cs typeface="Calibri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81176" y="643127"/>
            <a:ext cx="5798185" cy="0"/>
          </a:xfrm>
          <a:custGeom>
            <a:avLst/>
            <a:gdLst/>
            <a:ahLst/>
            <a:cxnLst/>
            <a:rect l="l" t="t" r="r" b="b"/>
            <a:pathLst>
              <a:path w="5798184" h="0">
                <a:moveTo>
                  <a:pt x="0" y="0"/>
                </a:moveTo>
                <a:lnTo>
                  <a:pt x="5798184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886764" y="878840"/>
            <a:ext cx="3974465" cy="763524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200" spc="-5" b="1">
                <a:latin typeface="Calibri"/>
                <a:cs typeface="Calibri"/>
              </a:rPr>
              <a:t>PRIMJERI ZADATAKA </a:t>
            </a:r>
            <a:r>
              <a:rPr dirty="0" sz="1200" b="1">
                <a:latin typeface="Calibri"/>
                <a:cs typeface="Calibri"/>
              </a:rPr>
              <a:t>ZA </a:t>
            </a:r>
            <a:r>
              <a:rPr dirty="0" sz="1200" spc="-5" b="1">
                <a:latin typeface="Calibri"/>
                <a:cs typeface="Calibri"/>
              </a:rPr>
              <a:t>PROVJERU</a:t>
            </a:r>
            <a:r>
              <a:rPr dirty="0" sz="1200" spc="-15" b="1">
                <a:latin typeface="Calibri"/>
                <a:cs typeface="Calibri"/>
              </a:rPr>
              <a:t> </a:t>
            </a:r>
            <a:r>
              <a:rPr dirty="0" sz="1200" b="1">
                <a:latin typeface="Calibri"/>
                <a:cs typeface="Calibri"/>
              </a:rPr>
              <a:t>ZNANJA</a:t>
            </a:r>
            <a:endParaRPr sz="12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>
                <a:latin typeface="Calibri"/>
                <a:cs typeface="Calibri"/>
              </a:rPr>
              <a:t>Pitanje</a:t>
            </a:r>
            <a:r>
              <a:rPr dirty="0" sz="1100" spc="-1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1.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30"/>
              </a:spcBef>
            </a:pPr>
            <a:r>
              <a:rPr dirty="0" sz="1100">
                <a:latin typeface="Calibri"/>
                <a:cs typeface="Calibri"/>
              </a:rPr>
              <a:t>Kako </a:t>
            </a:r>
            <a:r>
              <a:rPr dirty="0" sz="1100" spc="-5">
                <a:latin typeface="Calibri"/>
                <a:cs typeface="Calibri"/>
              </a:rPr>
              <a:t>bi ste definirali listu koja sadrži brojeve </a:t>
            </a:r>
            <a:r>
              <a:rPr dirty="0" sz="1100">
                <a:latin typeface="Calibri"/>
                <a:cs typeface="Calibri"/>
              </a:rPr>
              <a:t>3, </a:t>
            </a:r>
            <a:r>
              <a:rPr dirty="0" sz="1100" spc="-5">
                <a:latin typeface="Calibri"/>
                <a:cs typeface="Calibri"/>
              </a:rPr>
              <a:t>-5, </a:t>
            </a:r>
            <a:r>
              <a:rPr dirty="0" sz="1100">
                <a:latin typeface="Calibri"/>
                <a:cs typeface="Calibri"/>
              </a:rPr>
              <a:t>4, </a:t>
            </a:r>
            <a:r>
              <a:rPr dirty="0" sz="1100" spc="-10">
                <a:latin typeface="Calibri"/>
                <a:cs typeface="Calibri"/>
              </a:rPr>
              <a:t>-1</a:t>
            </a:r>
            <a:r>
              <a:rPr dirty="0" sz="1100" spc="4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?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815"/>
              </a:spcBef>
            </a:pPr>
            <a:r>
              <a:rPr dirty="0" sz="1100" spc="-5">
                <a:latin typeface="Calibri"/>
                <a:cs typeface="Calibri"/>
              </a:rPr>
              <a:t>a)    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10">
                <a:latin typeface="Calibri"/>
                <a:cs typeface="Calibri"/>
              </a:rPr>
              <a:t>[3, </a:t>
            </a:r>
            <a:r>
              <a:rPr dirty="0" sz="1100" spc="-5">
                <a:latin typeface="Calibri"/>
                <a:cs typeface="Calibri"/>
              </a:rPr>
              <a:t>-5, </a:t>
            </a:r>
            <a:r>
              <a:rPr dirty="0" sz="1100">
                <a:latin typeface="Calibri"/>
                <a:cs typeface="Calibri"/>
              </a:rPr>
              <a:t>4,</a:t>
            </a:r>
            <a:r>
              <a:rPr dirty="0" sz="1100" spc="-6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-1]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 spc="-5">
                <a:latin typeface="Calibri"/>
                <a:cs typeface="Calibri"/>
              </a:rPr>
              <a:t>b)    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(3, -5, </a:t>
            </a:r>
            <a:r>
              <a:rPr dirty="0" sz="1100">
                <a:latin typeface="Calibri"/>
                <a:cs typeface="Calibri"/>
              </a:rPr>
              <a:t>4,</a:t>
            </a:r>
            <a:r>
              <a:rPr dirty="0" sz="1100" spc="-13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-1)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latin typeface="Calibri"/>
                <a:cs typeface="Calibri"/>
              </a:rPr>
              <a:t>c)    </a:t>
            </a: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{3, -5, </a:t>
            </a:r>
            <a:r>
              <a:rPr dirty="0" sz="1100">
                <a:latin typeface="Calibri"/>
                <a:cs typeface="Calibri"/>
              </a:rPr>
              <a:t>4,</a:t>
            </a:r>
            <a:r>
              <a:rPr dirty="0" sz="1100" spc="-5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-1}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>
                <a:latin typeface="Calibri"/>
                <a:cs typeface="Calibri"/>
              </a:rPr>
              <a:t>Pitanje</a:t>
            </a:r>
            <a:r>
              <a:rPr dirty="0" sz="1100" spc="-1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2.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>
                <a:latin typeface="Calibri"/>
                <a:cs typeface="Calibri"/>
              </a:rPr>
              <a:t>Kako </a:t>
            </a:r>
            <a:r>
              <a:rPr dirty="0" sz="1100" spc="-5">
                <a:latin typeface="Calibri"/>
                <a:cs typeface="Calibri"/>
              </a:rPr>
              <a:t>bi ste definirali listu koja sadrži brojeve -1, </a:t>
            </a:r>
            <a:r>
              <a:rPr dirty="0" sz="1100">
                <a:latin typeface="Calibri"/>
                <a:cs typeface="Calibri"/>
              </a:rPr>
              <a:t>63 i </a:t>
            </a:r>
            <a:r>
              <a:rPr dirty="0" sz="1100" spc="-5">
                <a:latin typeface="Calibri"/>
                <a:cs typeface="Calibri"/>
              </a:rPr>
              <a:t>ime</a:t>
            </a:r>
            <a:r>
              <a:rPr dirty="0" sz="1100" spc="3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Petar?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830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list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[-1, </a:t>
            </a:r>
            <a:r>
              <a:rPr dirty="0" sz="1100">
                <a:latin typeface="Calibri"/>
                <a:cs typeface="Calibri"/>
              </a:rPr>
              <a:t>63,</a:t>
            </a:r>
            <a:r>
              <a:rPr dirty="0" sz="1100" spc="-1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"Petar"]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list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[-1, </a:t>
            </a:r>
            <a:r>
              <a:rPr dirty="0" sz="1100">
                <a:latin typeface="Calibri"/>
                <a:cs typeface="Calibri"/>
              </a:rPr>
              <a:t>63,</a:t>
            </a:r>
            <a:r>
              <a:rPr dirty="0" sz="1100" spc="-1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Petar]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0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list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{-1, </a:t>
            </a:r>
            <a:r>
              <a:rPr dirty="0" sz="1100">
                <a:latin typeface="Calibri"/>
                <a:cs typeface="Calibri"/>
              </a:rPr>
              <a:t>63,</a:t>
            </a:r>
            <a:r>
              <a:rPr dirty="0" sz="1100" spc="-1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"Petar“}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30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Nije moguće </a:t>
            </a:r>
            <a:r>
              <a:rPr dirty="0" sz="1100" spc="-5">
                <a:latin typeface="Calibri"/>
                <a:cs typeface="Calibri"/>
              </a:rPr>
              <a:t>istovremeno </a:t>
            </a:r>
            <a:r>
              <a:rPr dirty="0" sz="1100">
                <a:latin typeface="Calibri"/>
                <a:cs typeface="Calibri"/>
              </a:rPr>
              <a:t>definirati list s </a:t>
            </a:r>
            <a:r>
              <a:rPr dirty="0" sz="1100" spc="-5">
                <a:latin typeface="Calibri"/>
                <a:cs typeface="Calibri"/>
              </a:rPr>
              <a:t>brojevima </a:t>
            </a:r>
            <a:r>
              <a:rPr dirty="0" sz="1100">
                <a:latin typeface="Calibri"/>
                <a:cs typeface="Calibri"/>
              </a:rPr>
              <a:t>i</a:t>
            </a:r>
            <a:r>
              <a:rPr dirty="0" sz="1100" spc="-4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tekstom.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94"/>
              </a:spcBef>
            </a:pPr>
            <a:r>
              <a:rPr dirty="0" sz="1100">
                <a:latin typeface="Calibri"/>
                <a:cs typeface="Calibri"/>
              </a:rPr>
              <a:t>Pitanje</a:t>
            </a:r>
            <a:r>
              <a:rPr dirty="0" sz="1100" spc="-1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3.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5"/>
              </a:spcBef>
            </a:pPr>
            <a:r>
              <a:rPr dirty="0" sz="1100">
                <a:latin typeface="Calibri"/>
                <a:cs typeface="Calibri"/>
              </a:rPr>
              <a:t>Koja </a:t>
            </a:r>
            <a:r>
              <a:rPr dirty="0" sz="1100" spc="-5">
                <a:latin typeface="Calibri"/>
                <a:cs typeface="Calibri"/>
              </a:rPr>
              <a:t>je vrijednost šestog elementa</a:t>
            </a:r>
            <a:r>
              <a:rPr dirty="0" sz="1100" spc="3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liste?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0"/>
              </a:spcBef>
            </a:pP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[76, 187, 163, 193, 141, </a:t>
            </a:r>
            <a:r>
              <a:rPr dirty="0" sz="1100">
                <a:latin typeface="Calibri"/>
                <a:cs typeface="Calibri"/>
              </a:rPr>
              <a:t>103,</a:t>
            </a:r>
            <a:r>
              <a:rPr dirty="0" sz="1100" spc="-2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163]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5"/>
              </a:spcBef>
            </a:pPr>
            <a:r>
              <a:rPr dirty="0" sz="1100" spc="-5">
                <a:latin typeface="Calibri"/>
                <a:cs typeface="Calibri"/>
              </a:rPr>
              <a:t>Odgovor: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</a:pPr>
            <a:endParaRPr sz="11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4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dirty="0" sz="1100">
                <a:latin typeface="Calibri"/>
                <a:cs typeface="Calibri"/>
              </a:rPr>
              <a:t>Pitanje</a:t>
            </a:r>
            <a:r>
              <a:rPr dirty="0" sz="1100" spc="-10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4.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5"/>
              </a:spcBef>
            </a:pPr>
            <a:r>
              <a:rPr dirty="0" sz="1100">
                <a:latin typeface="Calibri"/>
                <a:cs typeface="Calibri"/>
              </a:rPr>
              <a:t>Čemu </a:t>
            </a:r>
            <a:r>
              <a:rPr dirty="0" sz="1100" spc="-5">
                <a:latin typeface="Calibri"/>
                <a:cs typeface="Calibri"/>
              </a:rPr>
              <a:t>je jednak </a:t>
            </a:r>
            <a:r>
              <a:rPr dirty="0" sz="1100">
                <a:latin typeface="Calibri"/>
                <a:cs typeface="Calibri"/>
              </a:rPr>
              <a:t>indeks </a:t>
            </a:r>
            <a:r>
              <a:rPr dirty="0" sz="1100" spc="-5">
                <a:latin typeface="Calibri"/>
                <a:cs typeface="Calibri"/>
              </a:rPr>
              <a:t>šestog elementa liste?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15"/>
              </a:spcBef>
            </a:pP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5">
                <a:latin typeface="Calibri"/>
                <a:cs typeface="Calibri"/>
              </a:rPr>
              <a:t>[103, 154, </a:t>
            </a:r>
            <a:r>
              <a:rPr dirty="0" sz="1100">
                <a:latin typeface="Calibri"/>
                <a:cs typeface="Calibri"/>
              </a:rPr>
              <a:t>71, </a:t>
            </a:r>
            <a:r>
              <a:rPr dirty="0" sz="1100" spc="-5">
                <a:latin typeface="Calibri"/>
                <a:cs typeface="Calibri"/>
              </a:rPr>
              <a:t>120, 189, 185,</a:t>
            </a:r>
            <a:r>
              <a:rPr dirty="0" sz="1100" spc="-4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71]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830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5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15"/>
              </a:spcBef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6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5"/>
              </a:spcBef>
            </a:pPr>
            <a:r>
              <a:rPr dirty="0" sz="1100">
                <a:latin typeface="Calibri"/>
                <a:cs typeface="Calibri"/>
              </a:rPr>
              <a:t>c)</a:t>
            </a:r>
            <a:r>
              <a:rPr dirty="0" sz="1100" spc="245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185</a:t>
            </a:r>
            <a:endParaRPr sz="1100">
              <a:latin typeface="Calibri"/>
              <a:cs typeface="Calibri"/>
            </a:endParaRPr>
          </a:p>
          <a:p>
            <a:pPr marL="12700" marR="3353435" indent="228600">
              <a:lnSpc>
                <a:spcPct val="101800"/>
              </a:lnSpc>
            </a:pPr>
            <a:r>
              <a:rPr dirty="0" sz="1100" spc="-5">
                <a:latin typeface="Calibri"/>
                <a:cs typeface="Calibri"/>
              </a:rPr>
              <a:t>d) </a:t>
            </a:r>
            <a:r>
              <a:rPr dirty="0" sz="1100">
                <a:latin typeface="Calibri"/>
                <a:cs typeface="Calibri"/>
              </a:rPr>
              <a:t>71  Pitanje</a:t>
            </a:r>
            <a:r>
              <a:rPr dirty="0" sz="1100" spc="-4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5.</a:t>
            </a:r>
            <a:endParaRPr sz="1100">
              <a:latin typeface="Calibri"/>
              <a:cs typeface="Calibri"/>
            </a:endParaRPr>
          </a:p>
          <a:p>
            <a:pPr marL="12700">
              <a:lnSpc>
                <a:spcPct val="100000"/>
              </a:lnSpc>
              <a:spcBef>
                <a:spcPts val="825"/>
              </a:spcBef>
            </a:pPr>
            <a:r>
              <a:rPr dirty="0" sz="1100" spc="-5">
                <a:latin typeface="Calibri"/>
                <a:cs typeface="Calibri"/>
              </a:rPr>
              <a:t>Što će </a:t>
            </a:r>
            <a:r>
              <a:rPr dirty="0" sz="1100">
                <a:latin typeface="Calibri"/>
                <a:cs typeface="Calibri"/>
              </a:rPr>
              <a:t>biti </a:t>
            </a:r>
            <a:r>
              <a:rPr dirty="0" sz="1100" spc="-5">
                <a:latin typeface="Calibri"/>
                <a:cs typeface="Calibri"/>
              </a:rPr>
              <a:t>rezultat izvršenja sljedećeg</a:t>
            </a:r>
            <a:r>
              <a:rPr dirty="0" sz="1100" spc="2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koda?</a:t>
            </a:r>
            <a:endParaRPr sz="1100">
              <a:latin typeface="Calibri"/>
              <a:cs typeface="Calibri"/>
            </a:endParaRPr>
          </a:p>
          <a:p>
            <a:pPr marL="12700" marR="2976880">
              <a:lnSpc>
                <a:spcPct val="101800"/>
              </a:lnSpc>
              <a:spcBef>
                <a:spcPts val="795"/>
              </a:spcBef>
            </a:pPr>
            <a:r>
              <a:rPr dirty="0" sz="1100" spc="-5">
                <a:latin typeface="Calibri"/>
                <a:cs typeface="Calibri"/>
              </a:rPr>
              <a:t>lista </a:t>
            </a:r>
            <a:r>
              <a:rPr dirty="0" sz="1100">
                <a:latin typeface="Calibri"/>
                <a:cs typeface="Calibri"/>
              </a:rPr>
              <a:t>= </a:t>
            </a:r>
            <a:r>
              <a:rPr dirty="0" sz="1100" spc="-10">
                <a:latin typeface="Calibri"/>
                <a:cs typeface="Calibri"/>
              </a:rPr>
              <a:t>[4, </a:t>
            </a:r>
            <a:r>
              <a:rPr dirty="0" sz="1100" spc="-5">
                <a:latin typeface="Calibri"/>
                <a:cs typeface="Calibri"/>
              </a:rPr>
              <a:t>-4, </a:t>
            </a:r>
            <a:r>
              <a:rPr dirty="0" sz="1100">
                <a:latin typeface="Calibri"/>
                <a:cs typeface="Calibri"/>
              </a:rPr>
              <a:t>1,</a:t>
            </a:r>
            <a:r>
              <a:rPr dirty="0" sz="1100" spc="-5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3]  </a:t>
            </a:r>
            <a:r>
              <a:rPr dirty="0" sz="1100" spc="-5">
                <a:latin typeface="Calibri"/>
                <a:cs typeface="Calibri"/>
              </a:rPr>
              <a:t>print( </a:t>
            </a:r>
            <a:r>
              <a:rPr dirty="0" sz="1100">
                <a:latin typeface="Calibri"/>
                <a:cs typeface="Calibri"/>
              </a:rPr>
              <a:t>lista[ 2 ]</a:t>
            </a:r>
            <a:r>
              <a:rPr dirty="0" sz="1100" spc="-45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)</a:t>
            </a:r>
            <a:endParaRPr sz="110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469265" indent="-228600">
              <a:lnSpc>
                <a:spcPct val="100000"/>
              </a:lnSpc>
              <a:buAutoNum type="alphaLcParenR"/>
              <a:tabLst>
                <a:tab pos="469900" algn="l"/>
              </a:tabLst>
            </a:pPr>
            <a:r>
              <a:rPr dirty="0" sz="1100">
                <a:latin typeface="Calibri"/>
                <a:cs typeface="Calibri"/>
              </a:rPr>
              <a:t>1</a:t>
            </a:r>
            <a:endParaRPr sz="1100">
              <a:latin typeface="Calibri"/>
              <a:cs typeface="Calibri"/>
            </a:endParaRPr>
          </a:p>
          <a:p>
            <a:pPr marL="469265" indent="-228600">
              <a:lnSpc>
                <a:spcPct val="100000"/>
              </a:lnSpc>
              <a:spcBef>
                <a:spcPts val="25"/>
              </a:spcBef>
              <a:buAutoNum type="alphaLcParenR"/>
              <a:tabLst>
                <a:tab pos="469900" algn="l"/>
              </a:tabLst>
            </a:pPr>
            <a:r>
              <a:rPr dirty="0" sz="1100" spc="-5">
                <a:latin typeface="Calibri"/>
                <a:cs typeface="Calibri"/>
              </a:rPr>
              <a:t>-4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20"/>
              </a:spcBef>
            </a:pPr>
            <a:r>
              <a:rPr dirty="0" sz="1100">
                <a:latin typeface="Calibri"/>
                <a:cs typeface="Calibri"/>
              </a:rPr>
              <a:t>c)    [4,</a:t>
            </a:r>
            <a:r>
              <a:rPr dirty="0" sz="1100" spc="-80">
                <a:latin typeface="Calibri"/>
                <a:cs typeface="Calibri"/>
              </a:rPr>
              <a:t> </a:t>
            </a:r>
            <a:r>
              <a:rPr dirty="0" sz="1100" spc="-5">
                <a:latin typeface="Calibri"/>
                <a:cs typeface="Calibri"/>
              </a:rPr>
              <a:t>-4]</a:t>
            </a:r>
            <a:endParaRPr sz="1100">
              <a:latin typeface="Calibri"/>
              <a:cs typeface="Calibri"/>
            </a:endParaRPr>
          </a:p>
          <a:p>
            <a:pPr marL="241300">
              <a:lnSpc>
                <a:spcPct val="100000"/>
              </a:lnSpc>
              <a:spcBef>
                <a:spcPts val="30"/>
              </a:spcBef>
            </a:pPr>
            <a:r>
              <a:rPr dirty="0" sz="1100" spc="-5">
                <a:latin typeface="Calibri"/>
                <a:cs typeface="Calibri"/>
              </a:rPr>
              <a:t>d)    [-4,</a:t>
            </a:r>
            <a:r>
              <a:rPr dirty="0" sz="1100" spc="-160">
                <a:latin typeface="Calibri"/>
                <a:cs typeface="Calibri"/>
              </a:rPr>
              <a:t> </a:t>
            </a:r>
            <a:r>
              <a:rPr dirty="0" sz="1100">
                <a:latin typeface="Calibri"/>
                <a:cs typeface="Calibri"/>
              </a:rPr>
              <a:t>3]</a:t>
            </a:r>
            <a:endParaRPr sz="1100">
              <a:latin typeface="Calibri"/>
              <a:cs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Leonilda Siladić</dc:creator>
  <dcterms:created xsi:type="dcterms:W3CDTF">2019-09-03T19:16:37Z</dcterms:created>
  <dcterms:modified xsi:type="dcterms:W3CDTF">2019-09-03T19:16:37Z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2019-09-03T00:00:00Z</vt:filetime>
  </property>
  <property fmtid="{D5CDD505-2E9C-101B-9397-08002B2CF9AE}" pid="3" name="Creator">
    <vt:lpwstr>Microsoft® Word za Office 365</vt:lpwstr>
  </property>
  <property fmtid="{D5CDD505-2E9C-101B-9397-08002B2CF9AE}" pid="4" name="LastSaved">
    <vt:filetime>2019-09-03T00:00:00Z</vt:filetime>
  </property>
</Properties>
</file>